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286" r:id="rId2"/>
    <p:sldId id="261" r:id="rId3"/>
    <p:sldId id="262" r:id="rId4"/>
    <p:sldId id="259" r:id="rId5"/>
    <p:sldId id="260" r:id="rId6"/>
    <p:sldId id="263" r:id="rId7"/>
    <p:sldId id="284" r:id="rId8"/>
    <p:sldId id="285" r:id="rId9"/>
    <p:sldId id="273" r:id="rId10"/>
    <p:sldId id="274" r:id="rId11"/>
    <p:sldId id="283" r:id="rId12"/>
    <p:sldId id="275" r:id="rId13"/>
    <p:sldId id="276" r:id="rId14"/>
    <p:sldId id="277" r:id="rId15"/>
    <p:sldId id="278" r:id="rId16"/>
    <p:sldId id="279" r:id="rId17"/>
    <p:sldId id="272" r:id="rId18"/>
    <p:sldId id="280" r:id="rId19"/>
    <p:sldId id="281" r:id="rId20"/>
    <p:sldId id="282" r:id="rId21"/>
    <p:sldId id="265" r:id="rId22"/>
    <p:sldId id="264" r:id="rId23"/>
    <p:sldId id="267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80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DCC453-C959-42F1-885C-EEE9E115E3BE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112300-EB19-4931-81A1-CE6B52BB19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968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smtClean="0"/>
          </a:p>
        </p:txBody>
      </p:sp>
      <p:sp>
        <p:nvSpPr>
          <p:cNvPr id="921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220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009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84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748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945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829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052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803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78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08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82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957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4895-B773-441E-BFC1-B21CE1B94366}" type="datetimeFigureOut">
              <a:rPr lang="ar-EG" smtClean="0"/>
              <a:t>07/07/1437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60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2124058" y="-31491"/>
            <a:ext cx="4823850" cy="6858000"/>
          </a:xfrm>
          <a:prstGeom prst="arc">
            <a:avLst>
              <a:gd name="adj1" fmla="val 16200000"/>
              <a:gd name="adj2" fmla="val 5403686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200800" y="1873509"/>
            <a:ext cx="2445071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1815456" y="420750"/>
            <a:ext cx="7372380" cy="83099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</a:rPr>
              <a:t>Library in </a:t>
            </a:r>
            <a:r>
              <a:rPr lang="en-US" sz="2400" dirty="0" err="1">
                <a:solidFill>
                  <a:srgbClr val="00B0F0"/>
                </a:solidFill>
              </a:rPr>
              <a:t>c++</a:t>
            </a:r>
            <a:r>
              <a:rPr lang="en-US" sz="2400" dirty="0">
                <a:solidFill>
                  <a:srgbClr val="00B0F0"/>
                </a:solidFill>
              </a:rPr>
              <a:t> ( as </a:t>
            </a:r>
            <a:r>
              <a:rPr lang="en-US" sz="2400" dirty="0" err="1">
                <a:solidFill>
                  <a:srgbClr val="00B0F0"/>
                </a:solidFill>
              </a:rPr>
              <a:t>cmath</a:t>
            </a:r>
            <a:r>
              <a:rPr lang="en-US" sz="2400" dirty="0">
                <a:solidFill>
                  <a:srgbClr val="00B0F0"/>
                </a:solidFill>
              </a:rPr>
              <a:t> , </a:t>
            </a:r>
            <a:r>
              <a:rPr lang="en-US" sz="2400" dirty="0" err="1">
                <a:solidFill>
                  <a:srgbClr val="00B0F0"/>
                </a:solidFill>
              </a:rPr>
              <a:t>iostream</a:t>
            </a:r>
            <a:r>
              <a:rPr lang="en-US" sz="2400" dirty="0">
                <a:solidFill>
                  <a:srgbClr val="00B0F0"/>
                </a:solidFill>
              </a:rPr>
              <a:t> , …… etc</a:t>
            </a:r>
            <a:r>
              <a:rPr lang="en-US" sz="2400" dirty="0" smtClean="0">
                <a:solidFill>
                  <a:srgbClr val="00B0F0"/>
                </a:solidFill>
              </a:rPr>
              <a:t>.)    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42184" y="524522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1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72548" y="1561782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2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82894" y="2821394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3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85235" y="3991375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4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5400000">
            <a:off x="-2022557" y="3210316"/>
            <a:ext cx="4471950" cy="554812"/>
            <a:chOff x="-3200399" y="2803542"/>
            <a:chExt cx="6444817" cy="739758"/>
          </a:xfrm>
        </p:grpSpPr>
        <p:sp>
          <p:nvSpPr>
            <p:cNvPr id="24" name="Rounded Rectangle 23"/>
            <p:cNvSpPr/>
            <p:nvPr/>
          </p:nvSpPr>
          <p:spPr>
            <a:xfrm rot="5400000">
              <a:off x="-1714499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Up Arrow 12"/>
            <p:cNvSpPr/>
            <p:nvPr/>
          </p:nvSpPr>
          <p:spPr>
            <a:xfrm rot="5400000">
              <a:off x="1191078" y="1458926"/>
              <a:ext cx="708723" cy="3397956"/>
            </a:xfrm>
            <a:prstGeom prst="upArrow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en-US" sz="1700" b="1" dirty="0" smtClean="0">
                  <a:ln>
                    <a:solidFill>
                      <a:srgbClr val="FF0000"/>
                    </a:solidFill>
                  </a:ln>
                  <a:solidFill>
                    <a:srgbClr val="FF3300"/>
                  </a:solidFill>
                  <a:latin typeface="Comic Sans MS" panose="030F0702030302020204" pitchFamily="66" charset="0"/>
                  <a:cs typeface="Times New Roman" pitchFamily="18" charset="0"/>
                </a:rPr>
                <a:t>summary</a:t>
              </a:r>
              <a:endParaRPr lang="en-US" sz="1700" b="1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2251440" y="5056988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5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81661" y="5981831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6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 flipH="1">
            <a:off x="2699792" y="1458010"/>
            <a:ext cx="3228768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Array of </a:t>
            </a:r>
            <a:r>
              <a:rPr lang="en-US" sz="2400" dirty="0" smtClean="0">
                <a:solidFill>
                  <a:srgbClr val="00B0F0"/>
                </a:solidFill>
              </a:rPr>
              <a:t>characters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 flipH="1">
            <a:off x="2983787" y="3917084"/>
            <a:ext cx="5806397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Terminated by  null character ( ‘/0’ 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flipH="1">
            <a:off x="3064444" y="2561758"/>
            <a:ext cx="4874404" cy="83099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pPr algn="l"/>
            <a:r>
              <a:rPr lang="en-US" sz="2400" dirty="0">
                <a:solidFill>
                  <a:srgbClr val="00B0F0"/>
                </a:solidFill>
              </a:rPr>
              <a:t>Can contain </a:t>
            </a:r>
            <a:r>
              <a:rPr lang="en-US" sz="2400" dirty="0" err="1" smtClean="0">
                <a:solidFill>
                  <a:srgbClr val="00B0F0"/>
                </a:solidFill>
              </a:rPr>
              <a:t>small,capital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letters , numbers and symbols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flipH="1">
            <a:off x="2974337" y="4982019"/>
            <a:ext cx="2943433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#include &lt;string&gt; 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 flipH="1">
            <a:off x="2184799" y="5906861"/>
            <a:ext cx="4243469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Can be treated as integers</a:t>
            </a:r>
            <a:endParaRPr lang="ar-EG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8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240003"/>
            <a:ext cx="8686800" cy="66247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include &lt;</a:t>
            </a:r>
            <a:r>
              <a:rPr lang="en-GB" sz="1800" b="1" dirty="0" err="1" smtClean="0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&gt;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include &lt;string&gt; </a:t>
            </a:r>
          </a:p>
          <a:p>
            <a:pPr marL="0" indent="0" algn="l">
              <a:buNone/>
            </a:pP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sz="1800" b="1" dirty="0" err="1" smtClean="0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 ; </a:t>
            </a:r>
          </a:p>
          <a:p>
            <a:pPr marL="0" indent="0" algn="l">
              <a:buNone/>
            </a:pPr>
            <a:endParaRPr lang="en-GB" sz="1800" b="1" dirty="0"/>
          </a:p>
          <a:p>
            <a:pPr marL="0" indent="0" algn="l">
              <a:buNone/>
            </a:pPr>
            <a:r>
              <a:rPr lang="en-GB" sz="1800" b="1" dirty="0" err="1" smtClean="0"/>
              <a:t>int</a:t>
            </a:r>
            <a:r>
              <a:rPr lang="en-GB" sz="1800" b="1" dirty="0" smtClean="0"/>
              <a:t> main () </a:t>
            </a:r>
          </a:p>
          <a:p>
            <a:pPr marL="0" indent="0" algn="l">
              <a:buNone/>
            </a:pPr>
            <a:r>
              <a:rPr lang="en-GB" sz="1800" b="1" dirty="0" smtClean="0"/>
              <a:t>{ </a:t>
            </a:r>
          </a:p>
          <a:p>
            <a:pPr marL="0" indent="0" algn="l">
              <a:buNone/>
            </a:pP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                   //length () : determinates the length i.e. no. of characters </a:t>
            </a:r>
          </a:p>
          <a:p>
            <a:pPr marL="0" indent="0" algn="l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                  string s1 </a:t>
            </a:r>
            <a:r>
              <a:rPr lang="en-GB" sz="1800" b="1" dirty="0" smtClean="0">
                <a:solidFill>
                  <a:srgbClr val="FF0000"/>
                </a:solidFill>
              </a:rPr>
              <a:t>; </a:t>
            </a:r>
          </a:p>
          <a:p>
            <a:pPr marL="0" indent="0" algn="l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                </a:t>
            </a:r>
            <a:r>
              <a:rPr lang="en-GB" sz="1800" b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dirty="0" smtClean="0"/>
              <a:t>&lt;&lt; “length : “ &lt;&lt; s1.length () &lt;&lt;</a:t>
            </a:r>
            <a:r>
              <a:rPr lang="en-GB" sz="1800" b="1" dirty="0" err="1" smtClean="0"/>
              <a:t>endl</a:t>
            </a:r>
            <a:r>
              <a:rPr lang="en-GB" sz="1800" b="1" dirty="0" smtClean="0"/>
              <a:t>  </a:t>
            </a:r>
            <a:r>
              <a:rPr lang="en-GB" sz="18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                s1 = “ hello “ ; </a:t>
            </a:r>
          </a:p>
          <a:p>
            <a:pPr marL="0" indent="0" algn="l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                </a:t>
            </a:r>
            <a:r>
              <a:rPr lang="en-GB" sz="1800" b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dirty="0" smtClean="0"/>
              <a:t>&lt;&lt; “length : “ &lt;&lt; s1.length () &lt;&lt; </a:t>
            </a:r>
            <a:r>
              <a:rPr lang="en-GB" sz="1800" b="1" dirty="0" err="1" smtClean="0"/>
              <a:t>endl</a:t>
            </a:r>
            <a:r>
              <a:rPr lang="en-GB" sz="1800" b="1" dirty="0" smtClean="0"/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sz="1800" b="1" dirty="0" smtClean="0"/>
              <a:t>                    </a:t>
            </a:r>
          </a:p>
          <a:p>
            <a:pPr marL="0" indent="0" algn="l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               return  0 </a:t>
            </a:r>
            <a:r>
              <a:rPr lang="en-GB" sz="1800" b="1" dirty="0" smtClean="0">
                <a:solidFill>
                  <a:srgbClr val="FF0000"/>
                </a:solidFill>
              </a:rPr>
              <a:t>; </a:t>
            </a:r>
          </a:p>
          <a:p>
            <a:pPr marL="0" indent="0" algn="l">
              <a:buNone/>
            </a:pPr>
            <a:r>
              <a:rPr lang="en-GB" sz="1800" b="1" dirty="0" smtClean="0"/>
              <a:t>} </a:t>
            </a:r>
          </a:p>
          <a:p>
            <a:pPr marL="0" indent="0" algn="l">
              <a:buNone/>
            </a:pPr>
            <a:r>
              <a:rPr lang="ar-EG" sz="1800" b="1" dirty="0"/>
              <a:t> </a:t>
            </a:r>
            <a:r>
              <a:rPr lang="ar-EG" sz="1800" b="1" dirty="0" smtClean="0"/>
              <a:t>  </a:t>
            </a:r>
            <a:r>
              <a:rPr lang="en-GB" sz="1800" b="1" dirty="0" smtClean="0"/>
              <a:t>  </a:t>
            </a:r>
            <a:endParaRPr lang="ar-EG" sz="1800" b="1" dirty="0" smtClean="0"/>
          </a:p>
          <a:p>
            <a:pPr marL="0" indent="0" algn="l">
              <a:buNone/>
            </a:pPr>
            <a:r>
              <a:rPr lang="en-GB" sz="1800" b="1" dirty="0" smtClean="0">
                <a:solidFill>
                  <a:srgbClr val="CC0000"/>
                </a:solidFill>
              </a:rPr>
              <a:t>Output :</a:t>
            </a:r>
            <a:r>
              <a:rPr lang="en-GB" sz="1800" b="1" dirty="0" smtClean="0"/>
              <a:t>  </a:t>
            </a:r>
          </a:p>
          <a:p>
            <a:pPr marL="0" indent="0" algn="l">
              <a:buNone/>
            </a:pPr>
            <a:r>
              <a:rPr lang="en-GB" sz="1800" b="1" dirty="0" smtClean="0"/>
              <a:t>Length : 0 </a:t>
            </a:r>
          </a:p>
          <a:p>
            <a:pPr marL="0" indent="0" algn="l">
              <a:buNone/>
            </a:pPr>
            <a:r>
              <a:rPr lang="en-GB" sz="1800" b="1" dirty="0" smtClean="0"/>
              <a:t>Length : 5 </a:t>
            </a:r>
          </a:p>
        </p:txBody>
      </p:sp>
    </p:spTree>
    <p:extLst>
      <p:ext uri="{BB962C8B-B14F-4D97-AF65-F5344CB8AC3E}">
        <p14:creationId xmlns:p14="http://schemas.microsoft.com/office/powerpoint/2010/main" val="11791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Example: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write a </a:t>
            </a:r>
            <a:r>
              <a:rPr lang="en-US" dirty="0" err="1"/>
              <a:t>c++</a:t>
            </a:r>
            <a:r>
              <a:rPr lang="en-US" dirty="0"/>
              <a:t> program to read a string and count the string length without using </a:t>
            </a:r>
            <a:r>
              <a:rPr lang="en-US" dirty="0" err="1"/>
              <a:t>strlen</a:t>
            </a:r>
            <a:r>
              <a:rPr lang="en-US" dirty="0"/>
              <a:t>() function: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Solution: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iostream.h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/>
              <a:t>void main(){ 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char </a:t>
            </a:r>
            <a:r>
              <a:rPr lang="en-US" dirty="0"/>
              <a:t>s[256]; 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&lt;&lt;"insert a string"&lt;&lt;</a:t>
            </a:r>
            <a:r>
              <a:rPr lang="en-US" dirty="0" err="1"/>
              <a:t>endl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/>
              <a:t>&gt;&gt;s;</a:t>
            </a:r>
            <a:br>
              <a:rPr lang="en-US" dirty="0"/>
            </a:br>
            <a:r>
              <a:rPr lang="en-US" dirty="0"/>
              <a:t> k=0;</a:t>
            </a:r>
            <a:br>
              <a:rPr lang="en-US" dirty="0"/>
            </a:br>
            <a:r>
              <a:rPr lang="en-US" dirty="0"/>
              <a:t> for(i=0;s[i]!='\0';i++)</a:t>
            </a:r>
            <a:br>
              <a:rPr lang="en-US" dirty="0"/>
            </a:br>
            <a:r>
              <a:rPr lang="en-US" dirty="0"/>
              <a:t> k++; 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&lt;&lt;"length of the string is:"&lt;&lt;k&lt;&lt;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 algn="l">
              <a:buNone/>
            </a:pPr>
            <a:r>
              <a:rPr lang="en-US" dirty="0" smtClean="0"/>
              <a:t>}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842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Strcmp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( compare function)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511256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EG" sz="2400" b="1" i="1" dirty="0" smtClean="0"/>
              <a:t>    </a:t>
            </a:r>
            <a:r>
              <a:rPr lang="en-US" sz="2400" b="1" i="1" dirty="0" smtClean="0"/>
              <a:t>  </a:t>
            </a:r>
            <a:r>
              <a:rPr lang="en-GB" sz="2400" b="1" i="1" dirty="0" smtClean="0"/>
              <a:t>Comparison of Strings </a:t>
            </a:r>
          </a:p>
          <a:p>
            <a:pPr marL="0" indent="0" algn="l">
              <a:buNone/>
            </a:pPr>
            <a:r>
              <a:rPr lang="en-GB" sz="1800" dirty="0" smtClean="0"/>
              <a:t> </a:t>
            </a:r>
          </a:p>
          <a:p>
            <a:pPr marL="0" indent="0" algn="l">
              <a:buNone/>
            </a:pPr>
            <a:r>
              <a:rPr lang="en-GB" sz="1800" b="1" i="1" dirty="0" smtClean="0"/>
              <a:t>The  </a:t>
            </a:r>
            <a:r>
              <a:rPr lang="en-GB" sz="1800" b="1" i="1" dirty="0" err="1" smtClean="0"/>
              <a:t>strcmp</a:t>
            </a:r>
            <a:r>
              <a:rPr lang="en-GB" sz="1800" b="1" i="1" dirty="0" smtClean="0"/>
              <a:t>(str_1, str_2) function compares two strings and returns the following result :</a:t>
            </a:r>
            <a:endParaRPr lang="ar-EG" sz="1800" b="1" i="1" dirty="0" smtClean="0"/>
          </a:p>
          <a:p>
            <a:pPr marL="0" indent="0" algn="l">
              <a:buNone/>
            </a:pPr>
            <a:endParaRPr lang="en-GB" sz="1800" b="1" i="1" dirty="0" smtClean="0"/>
          </a:p>
          <a:p>
            <a:pPr marL="0" indent="0" algn="l">
              <a:buNone/>
            </a:pPr>
            <a:r>
              <a:rPr lang="ar-EG" sz="2000" b="1" i="1" dirty="0"/>
              <a:t> </a:t>
            </a:r>
            <a:r>
              <a:rPr lang="en-GB" sz="2000" b="1" i="1" dirty="0" smtClean="0"/>
              <a:t>str_1 == str_2</a:t>
            </a:r>
            <a:r>
              <a:rPr lang="ar-EG" sz="2000" b="1" i="1" dirty="0" smtClean="0"/>
              <a:t>           </a:t>
            </a:r>
            <a:r>
              <a:rPr lang="en-GB" sz="2000" b="1" i="1" dirty="0" smtClean="0"/>
              <a:t>:</a:t>
            </a:r>
            <a:r>
              <a:rPr lang="ar-EG" sz="2000" b="1" i="1" dirty="0" smtClean="0"/>
              <a:t>           </a:t>
            </a:r>
            <a:r>
              <a:rPr lang="en-GB" sz="2000" b="1" i="1" dirty="0" smtClean="0"/>
              <a:t>0</a:t>
            </a:r>
          </a:p>
          <a:p>
            <a:pPr marL="0" indent="0" algn="l">
              <a:buNone/>
            </a:pPr>
            <a:r>
              <a:rPr lang="ar-EG" sz="2000" b="1" i="1" dirty="0" smtClean="0"/>
              <a:t> </a:t>
            </a:r>
            <a:r>
              <a:rPr lang="en-GB" sz="2000" b="1" i="1" dirty="0" smtClean="0"/>
              <a:t>str_1 &gt; str_2</a:t>
            </a:r>
            <a:r>
              <a:rPr lang="ar-EG" sz="2000" b="1" i="1" dirty="0" smtClean="0"/>
              <a:t>             </a:t>
            </a:r>
            <a:r>
              <a:rPr lang="en-GB" sz="2000" b="1" i="1" dirty="0" smtClean="0"/>
              <a:t>:</a:t>
            </a:r>
            <a:r>
              <a:rPr lang="ar-EG" sz="2000" b="1" i="1" dirty="0" smtClean="0"/>
              <a:t>            </a:t>
            </a:r>
            <a:r>
              <a:rPr lang="en-GB" sz="2000" b="1" i="1" dirty="0" smtClean="0"/>
              <a:t>positive number</a:t>
            </a:r>
          </a:p>
          <a:p>
            <a:pPr marL="0" indent="0" algn="l">
              <a:buNone/>
            </a:pPr>
            <a:r>
              <a:rPr lang="ar-EG" sz="2000" b="1" i="1" dirty="0" smtClean="0"/>
              <a:t> </a:t>
            </a:r>
            <a:r>
              <a:rPr lang="en-GB" sz="2000" b="1" i="1" dirty="0" smtClean="0"/>
              <a:t>str_1 &lt; str_2</a:t>
            </a:r>
            <a:r>
              <a:rPr lang="ar-EG" sz="2000" b="1" i="1" dirty="0" smtClean="0"/>
              <a:t>             </a:t>
            </a:r>
            <a:r>
              <a:rPr lang="en-GB" sz="2000" b="1" i="1" dirty="0" smtClean="0"/>
              <a:t>:</a:t>
            </a:r>
            <a:r>
              <a:rPr lang="ar-EG" sz="2000" b="1" i="1" dirty="0" smtClean="0"/>
              <a:t>            </a:t>
            </a:r>
            <a:r>
              <a:rPr lang="en-GB" sz="2000" b="1" i="1" dirty="0" smtClean="0"/>
              <a:t>negative number</a:t>
            </a:r>
            <a:r>
              <a:rPr lang="ar-EG" sz="2000" b="1" i="1" dirty="0" smtClean="0"/>
              <a:t> </a:t>
            </a:r>
          </a:p>
          <a:p>
            <a:pPr marL="0" indent="0" algn="l">
              <a:buNone/>
            </a:pPr>
            <a:endParaRPr lang="ar-EG" sz="2000" b="1" i="1" dirty="0"/>
          </a:p>
          <a:p>
            <a:pPr marL="0" indent="0" algn="l">
              <a:buNone/>
            </a:pPr>
            <a:endParaRPr lang="en-GB" sz="2000" b="1" i="1" dirty="0" smtClean="0"/>
          </a:p>
          <a:p>
            <a:pPr marL="0" indent="0" algn="l">
              <a:buNone/>
            </a:pPr>
            <a:r>
              <a:rPr lang="en-GB" sz="2000" b="1" i="1" dirty="0" smtClean="0"/>
              <a:t>The strings are compared  </a:t>
            </a:r>
            <a:r>
              <a:rPr lang="en-GB" sz="2000" b="1" i="1" dirty="0" smtClean="0">
                <a:solidFill>
                  <a:srgbClr val="CC0000"/>
                </a:solidFill>
              </a:rPr>
              <a:t>lexicographically </a:t>
            </a:r>
            <a:r>
              <a:rPr lang="en-GB" sz="2000" b="1" i="1" dirty="0" smtClean="0"/>
              <a:t> (</a:t>
            </a:r>
            <a:r>
              <a:rPr lang="en-GB" sz="2000" b="1" i="1" dirty="0" smtClean="0">
                <a:solidFill>
                  <a:srgbClr val="CC0000"/>
                </a:solidFill>
              </a:rPr>
              <a:t>i.e</a:t>
            </a:r>
            <a:r>
              <a:rPr lang="en-GB" sz="2000" b="1" i="1" dirty="0" smtClean="0"/>
              <a:t>., according to dictionary order):</a:t>
            </a:r>
          </a:p>
          <a:p>
            <a:pPr marL="0" indent="0" algn="l">
              <a:buNone/>
            </a:pPr>
            <a:endParaRPr lang="ar-EG" sz="2000" b="1" i="1" dirty="0" smtClean="0">
              <a:solidFill>
                <a:srgbClr val="CC0000"/>
              </a:solidFill>
            </a:endParaRPr>
          </a:p>
          <a:p>
            <a:pPr marL="0" indent="0" algn="l">
              <a:buNone/>
            </a:pPr>
            <a:r>
              <a:rPr lang="en-GB" sz="2000" b="1" i="1" dirty="0" smtClean="0">
                <a:solidFill>
                  <a:srgbClr val="CC0000"/>
                </a:solidFill>
              </a:rPr>
              <a:t>a &lt; </a:t>
            </a:r>
            <a:r>
              <a:rPr lang="en-GB" sz="2000" b="1" i="1" dirty="0" err="1" smtClean="0">
                <a:solidFill>
                  <a:srgbClr val="CC0000"/>
                </a:solidFill>
              </a:rPr>
              <a:t>aa</a:t>
            </a:r>
            <a:r>
              <a:rPr lang="en-GB" sz="2000" b="1" i="1" dirty="0" smtClean="0">
                <a:solidFill>
                  <a:srgbClr val="CC0000"/>
                </a:solidFill>
              </a:rPr>
              <a:t> &lt; </a:t>
            </a:r>
            <a:r>
              <a:rPr lang="en-GB" sz="2000" b="1" i="1" dirty="0" err="1" smtClean="0">
                <a:solidFill>
                  <a:srgbClr val="CC0000"/>
                </a:solidFill>
              </a:rPr>
              <a:t>aaa</a:t>
            </a:r>
            <a:r>
              <a:rPr lang="en-GB" sz="2000" b="1" i="1" dirty="0" smtClean="0">
                <a:solidFill>
                  <a:srgbClr val="CC0000"/>
                </a:solidFill>
              </a:rPr>
              <a:t> &lt; … &lt; b &lt; </a:t>
            </a:r>
            <a:r>
              <a:rPr lang="en-GB" sz="2000" b="1" i="1" dirty="0" err="1" smtClean="0">
                <a:solidFill>
                  <a:srgbClr val="CC0000"/>
                </a:solidFill>
              </a:rPr>
              <a:t>ba</a:t>
            </a:r>
            <a:r>
              <a:rPr lang="en-GB" sz="2000" b="1" i="1" dirty="0" smtClean="0">
                <a:solidFill>
                  <a:srgbClr val="CC0000"/>
                </a:solidFill>
              </a:rPr>
              <a:t> &lt; bb &lt; … &lt; </a:t>
            </a:r>
            <a:r>
              <a:rPr lang="en-GB" sz="2000" b="1" i="1" dirty="0" err="1" smtClean="0">
                <a:solidFill>
                  <a:srgbClr val="CC0000"/>
                </a:solidFill>
              </a:rPr>
              <a:t>bz</a:t>
            </a:r>
            <a:r>
              <a:rPr lang="en-GB" sz="2000" b="1" i="1" dirty="0" smtClean="0">
                <a:solidFill>
                  <a:srgbClr val="CC0000"/>
                </a:solidFill>
              </a:rPr>
              <a:t> &lt; baa &lt; … &lt; </a:t>
            </a:r>
            <a:r>
              <a:rPr lang="en-GB" sz="2000" b="1" i="1" dirty="0" err="1" smtClean="0">
                <a:solidFill>
                  <a:srgbClr val="CC0000"/>
                </a:solidFill>
              </a:rPr>
              <a:t>abca</a:t>
            </a:r>
            <a:r>
              <a:rPr lang="en-GB" sz="2000" b="1" i="1" dirty="0" smtClean="0">
                <a:solidFill>
                  <a:srgbClr val="CC0000"/>
                </a:solidFill>
              </a:rPr>
              <a:t> &lt; </a:t>
            </a:r>
            <a:r>
              <a:rPr lang="en-GB" sz="2000" b="1" i="1" dirty="0" err="1" smtClean="0">
                <a:solidFill>
                  <a:srgbClr val="CC0000"/>
                </a:solidFill>
              </a:rPr>
              <a:t>abd</a:t>
            </a:r>
            <a:r>
              <a:rPr lang="en-GB" sz="2000" b="1" i="1" dirty="0" smtClean="0">
                <a:solidFill>
                  <a:srgbClr val="CC0000"/>
                </a:solidFill>
              </a:rPr>
              <a:t> &lt; ...</a:t>
            </a:r>
            <a:endParaRPr lang="en-GB" sz="2000" b="1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6247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comparing strings </a:t>
            </a:r>
          </a:p>
          <a:p>
            <a:pPr marL="0" lvl="0" indent="0" algn="l">
              <a:buNone/>
            </a:pPr>
            <a:endParaRPr lang="en-GB" sz="1700" b="1" i="1" dirty="0" smtClean="0">
              <a:solidFill>
                <a:prstClr val="black"/>
              </a:solidFill>
            </a:endParaRPr>
          </a:p>
          <a:p>
            <a:pPr marL="0" lvl="0" indent="0" algn="l">
              <a:buNone/>
            </a:pPr>
            <a:r>
              <a:rPr lang="en-GB" sz="1700" b="1" i="1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include &lt;</a:t>
            </a:r>
            <a:r>
              <a:rPr lang="en-GB" sz="1700" b="1" i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1700" b="1" i="1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endParaRPr lang="en-GB" sz="17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algn="l">
              <a:buNone/>
            </a:pPr>
            <a:r>
              <a:rPr lang="en-GB" sz="1700" b="1" i="1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include &lt;</a:t>
            </a:r>
            <a:r>
              <a:rPr lang="en-GB" sz="1700" b="1" i="1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sz="1700" b="1" i="1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marL="0" lvl="0" indent="0" algn="l">
              <a:buNone/>
            </a:pPr>
            <a:r>
              <a:rPr lang="en-GB" sz="1700" b="1" i="1" dirty="0" err="1">
                <a:solidFill>
                  <a:prstClr val="black"/>
                </a:solidFill>
              </a:rPr>
              <a:t>int</a:t>
            </a:r>
            <a:r>
              <a:rPr lang="en-GB" sz="1700" b="1" i="1" dirty="0">
                <a:solidFill>
                  <a:prstClr val="black"/>
                </a:solidFill>
              </a:rPr>
              <a:t> main ()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{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char </a:t>
            </a:r>
            <a:r>
              <a:rPr lang="en-GB" sz="1700" b="1" i="1" dirty="0" err="1">
                <a:solidFill>
                  <a:prstClr val="black"/>
                </a:solidFill>
              </a:rPr>
              <a:t>str</a:t>
            </a:r>
            <a:r>
              <a:rPr lang="en-GB" sz="1700" b="1" i="1" dirty="0">
                <a:solidFill>
                  <a:prstClr val="black"/>
                </a:solidFill>
              </a:rPr>
              <a:t> [ 80 ] ;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</a:t>
            </a:r>
            <a:r>
              <a:rPr lang="en-GB" sz="17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700" b="1" i="1" dirty="0">
                <a:solidFill>
                  <a:prstClr val="black"/>
                </a:solidFill>
              </a:rPr>
              <a:t>&lt;&lt; " Enter your  password  :  "  ;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 gets (</a:t>
            </a:r>
            <a:r>
              <a:rPr lang="en-GB" sz="1700" b="1" i="1" dirty="0" err="1">
                <a:solidFill>
                  <a:prstClr val="black"/>
                </a:solidFill>
              </a:rPr>
              <a:t>str</a:t>
            </a:r>
            <a:r>
              <a:rPr lang="en-GB" sz="1700" b="1" i="1" dirty="0">
                <a:solidFill>
                  <a:prstClr val="black"/>
                </a:solidFill>
              </a:rPr>
              <a:t>) ;</a:t>
            </a:r>
          </a:p>
          <a:p>
            <a:pPr marL="0" lvl="0" indent="0" algn="l">
              <a:buNone/>
            </a:pPr>
            <a:endParaRPr lang="en-GB" sz="1700" b="1" i="1" dirty="0">
              <a:solidFill>
                <a:prstClr val="black"/>
              </a:solidFill>
            </a:endParaRP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 if (</a:t>
            </a:r>
            <a:r>
              <a:rPr lang="en-GB" sz="1700" b="1" i="1" dirty="0" err="1">
                <a:solidFill>
                  <a:prstClr val="black"/>
                </a:solidFill>
              </a:rPr>
              <a:t>strcmp</a:t>
            </a:r>
            <a:r>
              <a:rPr lang="en-GB" sz="1700" b="1" i="1" dirty="0">
                <a:solidFill>
                  <a:prstClr val="black"/>
                </a:solidFill>
              </a:rPr>
              <a:t> (</a:t>
            </a:r>
            <a:r>
              <a:rPr lang="en-GB" sz="1700" b="1" i="1" dirty="0" err="1">
                <a:solidFill>
                  <a:prstClr val="black"/>
                </a:solidFill>
              </a:rPr>
              <a:t>str</a:t>
            </a:r>
            <a:r>
              <a:rPr lang="en-GB" sz="1700" b="1" i="1" dirty="0">
                <a:solidFill>
                  <a:prstClr val="black"/>
                </a:solidFill>
              </a:rPr>
              <a:t> , "password" ) </a:t>
            </a:r>
            <a:r>
              <a:rPr lang="en-GB" sz="1700" b="1" i="1" dirty="0" smtClean="0">
                <a:solidFill>
                  <a:prstClr val="black"/>
                </a:solidFill>
              </a:rPr>
              <a:t>)                          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//strings differ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    </a:t>
            </a:r>
            <a:r>
              <a:rPr lang="en-GB" sz="17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700" b="1" i="1" dirty="0">
                <a:solidFill>
                  <a:prstClr val="black"/>
                </a:solidFill>
              </a:rPr>
              <a:t>&lt;&lt; " invalid password " &lt;&lt; </a:t>
            </a:r>
            <a:r>
              <a:rPr lang="en-GB" sz="1700" b="1" i="1" dirty="0" err="1">
                <a:solidFill>
                  <a:prstClr val="black"/>
                </a:solidFill>
              </a:rPr>
              <a:t>endl</a:t>
            </a:r>
            <a:r>
              <a:rPr lang="en-GB" sz="1700" b="1" i="1" dirty="0">
                <a:solidFill>
                  <a:prstClr val="black"/>
                </a:solidFill>
              </a:rPr>
              <a:t> ;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 else</a:t>
            </a: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      </a:t>
            </a:r>
            <a:r>
              <a:rPr lang="en-GB" sz="17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7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700" b="1" i="1" dirty="0">
                <a:solidFill>
                  <a:prstClr val="black"/>
                </a:solidFill>
              </a:rPr>
              <a:t>&lt;&lt; " logged on " &lt;&lt; </a:t>
            </a:r>
            <a:r>
              <a:rPr lang="en-GB" sz="1700" b="1" i="1" dirty="0" err="1">
                <a:solidFill>
                  <a:prstClr val="black"/>
                </a:solidFill>
              </a:rPr>
              <a:t>endl</a:t>
            </a:r>
            <a:r>
              <a:rPr lang="en-GB" sz="1700" b="1" i="1" dirty="0">
                <a:solidFill>
                  <a:prstClr val="black"/>
                </a:solidFill>
              </a:rPr>
              <a:t> ;</a:t>
            </a:r>
          </a:p>
          <a:p>
            <a:pPr marL="0" lvl="0" indent="0" algn="l">
              <a:buNone/>
            </a:pPr>
            <a:endParaRPr lang="en-GB" sz="1700" b="1" i="1" dirty="0">
              <a:solidFill>
                <a:prstClr val="black"/>
              </a:solidFill>
            </a:endParaRPr>
          </a:p>
          <a:p>
            <a:pPr marL="0" lvl="0" indent="0" algn="l">
              <a:buNone/>
            </a:pPr>
            <a:r>
              <a:rPr lang="en-GB" sz="1700" b="1" i="1" dirty="0">
                <a:solidFill>
                  <a:prstClr val="black"/>
                </a:solidFill>
              </a:rPr>
              <a:t>                       return (0) ;</a:t>
            </a:r>
          </a:p>
          <a:p>
            <a:pPr marL="0" lvl="0" indent="0" algn="l">
              <a:buNone/>
            </a:pPr>
            <a:endParaRPr lang="en-GB" sz="1700" b="1" i="1" dirty="0">
              <a:solidFill>
                <a:prstClr val="black"/>
              </a:solidFill>
            </a:endParaRPr>
          </a:p>
          <a:p>
            <a:pPr marL="0" lvl="0" indent="0" algn="l">
              <a:buNone/>
            </a:pPr>
            <a:endParaRPr lang="en-GB" sz="1700" b="1" i="1" dirty="0">
              <a:solidFill>
                <a:prstClr val="black"/>
              </a:solidFill>
            </a:endParaRPr>
          </a:p>
          <a:p>
            <a:pPr marL="0" lvl="0" indent="0" algn="l">
              <a:buNone/>
            </a:pPr>
            <a:r>
              <a:rPr lang="en-GB" sz="1700" b="1" i="1" dirty="0" smtClean="0">
                <a:solidFill>
                  <a:prstClr val="black"/>
                </a:solidFill>
              </a:rPr>
              <a:t> } </a:t>
            </a:r>
            <a:endParaRPr lang="en-GB" sz="1700" b="1" i="1" dirty="0">
              <a:solidFill>
                <a:prstClr val="black"/>
              </a:solidFill>
            </a:endParaRPr>
          </a:p>
          <a:p>
            <a:pPr marL="0" indent="0" algn="l">
              <a:buNone/>
            </a:pPr>
            <a:endParaRPr lang="en-GB" dirty="0" smtClean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0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74136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int</a:t>
            </a:r>
            <a:r>
              <a:rPr lang="en-US" sz="1800" b="1" dirty="0"/>
              <a:t> main ()</a:t>
            </a:r>
          </a:p>
          <a:p>
            <a:pPr marL="0" indent="0" algn="l">
              <a:buNone/>
            </a:pPr>
            <a:r>
              <a:rPr lang="en-US" sz="1800" b="1" dirty="0"/>
              <a:t>  {</a:t>
            </a:r>
          </a:p>
          <a:p>
            <a:pPr marL="0" indent="0" algn="l">
              <a:buNone/>
            </a:pPr>
            <a:r>
              <a:rPr lang="en-US" sz="1800" b="1" dirty="0"/>
              <a:t>             string s1 ("</a:t>
            </a:r>
            <a:r>
              <a:rPr lang="en-US" sz="1800" b="1" dirty="0" err="1"/>
              <a:t>abd</a:t>
            </a:r>
            <a:r>
              <a:rPr lang="en-US" sz="1800" b="1" dirty="0"/>
              <a:t>") ;</a:t>
            </a:r>
          </a:p>
          <a:p>
            <a:pPr marL="0" indent="0" algn="l">
              <a:buNone/>
            </a:pPr>
            <a:r>
              <a:rPr lang="en-US" sz="1800" b="1" dirty="0"/>
              <a:t>              string s2 ( "</a:t>
            </a:r>
            <a:r>
              <a:rPr lang="en-US" sz="1800" b="1" dirty="0" err="1"/>
              <a:t>abc</a:t>
            </a:r>
            <a:r>
              <a:rPr lang="en-US" sz="1800" b="1" dirty="0"/>
              <a:t>") ;</a:t>
            </a:r>
          </a:p>
          <a:p>
            <a:pPr marL="0" indent="0" algn="l">
              <a:buNone/>
            </a:pPr>
            <a:r>
              <a:rPr lang="en-US" sz="1800" b="1" dirty="0"/>
              <a:t>              </a:t>
            </a:r>
            <a:r>
              <a:rPr lang="en-US" sz="1800" b="1" dirty="0" err="1"/>
              <a:t>int</a:t>
            </a:r>
            <a:r>
              <a:rPr lang="en-US" sz="1800" b="1" dirty="0"/>
              <a:t> d = s1 . compare (s2) ;</a:t>
            </a:r>
          </a:p>
          <a:p>
            <a:pPr marL="0" indent="0" algn="l">
              <a:buNone/>
            </a:pPr>
            <a:r>
              <a:rPr lang="en-US" sz="1800" b="1" dirty="0"/>
              <a:t>             if ( d == 0 )</a:t>
            </a:r>
          </a:p>
          <a:p>
            <a:pPr marL="0" indent="0" algn="l">
              <a:buNone/>
            </a:pPr>
            <a:r>
              <a:rPr lang="en-US" sz="1800" b="1" dirty="0"/>
              <a:t>                    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dirty="0"/>
              <a:t>&lt;&lt; " \n Both strings are identical " ;</a:t>
            </a:r>
          </a:p>
          <a:p>
            <a:pPr marL="0" indent="0" algn="l">
              <a:buNone/>
            </a:pPr>
            <a:r>
              <a:rPr lang="en-US" sz="1800" b="1" dirty="0"/>
              <a:t>             else if ( d &gt; 0 )</a:t>
            </a:r>
          </a:p>
          <a:p>
            <a:pPr marL="0" indent="0" algn="l">
              <a:buNone/>
            </a:pPr>
            <a:r>
              <a:rPr lang="en-US" sz="1800" b="1" dirty="0"/>
              <a:t>                     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dirty="0"/>
              <a:t>&lt;&lt; "\n s1 is greater than s2 " ;</a:t>
            </a:r>
          </a:p>
          <a:p>
            <a:pPr marL="0" indent="0" algn="l">
              <a:buNone/>
            </a:pPr>
            <a:r>
              <a:rPr lang="en-US" sz="1800" b="1" dirty="0"/>
              <a:t>             else</a:t>
            </a:r>
          </a:p>
          <a:p>
            <a:pPr marL="0" indent="0" algn="l">
              <a:buNone/>
            </a:pPr>
            <a:r>
              <a:rPr lang="en-US" sz="1800" b="1" dirty="0"/>
              <a:t>                    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dirty="0"/>
              <a:t>&lt;&lt; "\n s2 is greater than s1 " ;</a:t>
            </a:r>
          </a:p>
          <a:p>
            <a:pPr marL="0" indent="0" algn="l">
              <a:buNone/>
            </a:pPr>
            <a:r>
              <a:rPr lang="en-US" sz="1800" b="1" dirty="0"/>
              <a:t>                return 0 ;</a:t>
            </a:r>
          </a:p>
          <a:p>
            <a:pPr marL="0" indent="0" algn="l">
              <a:buNone/>
            </a:pPr>
            <a:r>
              <a:rPr lang="en-US" sz="1800" b="1" dirty="0"/>
              <a:t>  </a:t>
            </a:r>
            <a:r>
              <a:rPr lang="en-GB" sz="1800" b="1" dirty="0" smtClean="0"/>
              <a:t>}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430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9029"/>
            <a:ext cx="7772400" cy="1470025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Swap function (</a:t>
            </a:r>
            <a:r>
              <a:rPr lang="en-GB" b="1" dirty="0" err="1" smtClean="0">
                <a:solidFill>
                  <a:schemeClr val="accent5">
                    <a:lumMod val="75000"/>
                  </a:schemeClr>
                </a:solidFill>
              </a:rPr>
              <a:t>strswp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97" y="980728"/>
            <a:ext cx="9036496" cy="5472608"/>
          </a:xfrm>
        </p:spPr>
        <p:txBody>
          <a:bodyPr>
            <a:normAutofit fontScale="62500" lnSpcReduction="20000"/>
          </a:bodyPr>
          <a:lstStyle/>
          <a:p>
            <a:pPr algn="l"/>
            <a:endParaRPr lang="ar-EG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ar-EG" sz="2400" b="1" i="1" dirty="0">
                <a:solidFill>
                  <a:schemeClr val="tx1"/>
                </a:solidFill>
              </a:rPr>
              <a:t> </a:t>
            </a:r>
            <a:r>
              <a:rPr lang="ar-EG" sz="2400" b="1" i="1" dirty="0" smtClean="0">
                <a:solidFill>
                  <a:schemeClr val="tx1"/>
                </a:solidFill>
              </a:rPr>
              <a:t>     </a:t>
            </a:r>
            <a:r>
              <a:rPr lang="en-GB" sz="2400" b="1" i="1" dirty="0" smtClean="0">
                <a:solidFill>
                  <a:schemeClr val="tx1"/>
                </a:solidFill>
              </a:rPr>
              <a:t>Swap string exchange the given string with another string .  </a:t>
            </a:r>
          </a:p>
          <a:p>
            <a:pPr algn="l"/>
            <a:endParaRPr lang="en-GB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algn="l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algn="l"/>
            <a:r>
              <a:rPr lang="en-GB" sz="2400" b="1" i="1" dirty="0" smtClean="0">
                <a:solidFill>
                  <a:schemeClr val="accent3">
                    <a:lumMod val="75000"/>
                  </a:schemeClr>
                </a:solidFill>
              </a:rPr>
              <a:t>using 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namespace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algn="l"/>
            <a:r>
              <a:rPr lang="en-GB" sz="2400" b="1" i="1" dirty="0" err="1">
                <a:solidFill>
                  <a:schemeClr val="tx1"/>
                </a:solidFill>
              </a:rPr>
              <a:t>int</a:t>
            </a:r>
            <a:r>
              <a:rPr lang="en-GB" sz="2400" b="1" i="1" dirty="0">
                <a:solidFill>
                  <a:schemeClr val="tx1"/>
                </a:solidFill>
              </a:rPr>
              <a:t> main ()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{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string buyer ("money");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string seller ("goods");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"Before the swap, buyer has " &lt;&lt; buyer;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 and seller has " &lt;&lt; seller &lt;&lt; '\n';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swap (</a:t>
            </a:r>
            <a:r>
              <a:rPr lang="en-GB" sz="2400" b="1" i="1" dirty="0" err="1">
                <a:solidFill>
                  <a:schemeClr val="tx1"/>
                </a:solidFill>
              </a:rPr>
              <a:t>buyer,seller</a:t>
            </a:r>
            <a:r>
              <a:rPr lang="en-GB" sz="2400" b="1" i="1" dirty="0">
                <a:solidFill>
                  <a:schemeClr val="tx1"/>
                </a:solidFill>
              </a:rPr>
              <a:t>);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 After the swap, buyer has " &lt;&lt; buyer;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 and seller has " &lt;&lt; seller &lt;&lt; '\n';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return 0;</a:t>
            </a:r>
          </a:p>
          <a:p>
            <a:pPr algn="l"/>
            <a:r>
              <a:rPr lang="en-GB" sz="2400" b="1" i="1" dirty="0" smtClean="0">
                <a:solidFill>
                  <a:schemeClr val="tx1"/>
                </a:solidFill>
              </a:rPr>
              <a:t>}</a:t>
            </a:r>
            <a:endParaRPr lang="ar-EG" sz="2400" b="1" i="1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CC0000"/>
                </a:solidFill>
              </a:rPr>
              <a:t>Out </a:t>
            </a:r>
            <a:r>
              <a:rPr lang="en-US" sz="2400" b="1" dirty="0">
                <a:solidFill>
                  <a:srgbClr val="CC0000"/>
                </a:solidFill>
              </a:rPr>
              <a:t>put :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ar-EG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en-GB" sz="2400" b="1" i="1" dirty="0" smtClean="0">
                <a:solidFill>
                  <a:schemeClr val="tx1"/>
                </a:solidFill>
              </a:rPr>
              <a:t>Before the swap, buyer ha</a:t>
            </a:r>
            <a:r>
              <a:rPr lang="en-US" sz="2400" b="1" i="1" dirty="0" smtClean="0">
                <a:solidFill>
                  <a:schemeClr val="tx1"/>
                </a:solidFill>
              </a:rPr>
              <a:t>s money </a:t>
            </a:r>
            <a:r>
              <a:rPr lang="en-GB" sz="2400" b="1" i="1" dirty="0" smtClean="0">
                <a:solidFill>
                  <a:schemeClr val="tx1"/>
                </a:solidFill>
              </a:rPr>
              <a:t> and seller has goods</a:t>
            </a:r>
            <a:endParaRPr lang="en-GB" sz="2400" b="1" i="1" dirty="0">
              <a:solidFill>
                <a:schemeClr val="tx1"/>
              </a:solidFill>
            </a:endParaRPr>
          </a:p>
          <a:p>
            <a:pPr algn="l"/>
            <a:r>
              <a:rPr lang="en-GB" sz="2400" b="1" i="1" dirty="0" smtClean="0">
                <a:solidFill>
                  <a:schemeClr val="tx1"/>
                </a:solidFill>
              </a:rPr>
              <a:t>After </a:t>
            </a:r>
            <a:r>
              <a:rPr lang="en-GB" sz="2400" b="1" i="1" dirty="0">
                <a:solidFill>
                  <a:schemeClr val="tx1"/>
                </a:solidFill>
              </a:rPr>
              <a:t>the swap, buyer </a:t>
            </a:r>
            <a:r>
              <a:rPr lang="en-GB" sz="2400" b="1" i="1" dirty="0" smtClean="0">
                <a:solidFill>
                  <a:schemeClr val="tx1"/>
                </a:solidFill>
              </a:rPr>
              <a:t>has goods and </a:t>
            </a:r>
            <a:r>
              <a:rPr lang="en-GB" sz="2400" b="1" i="1" dirty="0">
                <a:solidFill>
                  <a:schemeClr val="tx1"/>
                </a:solidFill>
              </a:rPr>
              <a:t>seller </a:t>
            </a:r>
            <a:r>
              <a:rPr lang="en-GB" sz="2400" b="1" i="1" dirty="0" smtClean="0">
                <a:solidFill>
                  <a:schemeClr val="tx1"/>
                </a:solidFill>
              </a:rPr>
              <a:t>has money </a:t>
            </a:r>
          </a:p>
        </p:txBody>
      </p:sp>
    </p:spTree>
    <p:extLst>
      <p:ext uri="{BB962C8B-B14F-4D97-AF65-F5344CB8AC3E}">
        <p14:creationId xmlns:p14="http://schemas.microsoft.com/office/powerpoint/2010/main" val="963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288032"/>
            <a:ext cx="8579296" cy="659735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#include &lt;string&gt;</a:t>
            </a:r>
          </a:p>
          <a:p>
            <a:pPr marL="0" indent="0" algn="l">
              <a:buNone/>
            </a:pP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GB" sz="1800" b="1" i="1" dirty="0" err="1" smtClean="0"/>
              <a:t>int</a:t>
            </a:r>
            <a:r>
              <a:rPr lang="en-GB" sz="1800" b="1" i="1" dirty="0" smtClean="0"/>
              <a:t> main( )</a:t>
            </a:r>
          </a:p>
          <a:p>
            <a:pPr marL="0" indent="0" algn="l">
              <a:buNone/>
            </a:pPr>
            <a:r>
              <a:rPr lang="en-GB" sz="1800" b="1" i="1" dirty="0" smtClean="0"/>
              <a:t> {</a:t>
            </a:r>
          </a:p>
          <a:p>
            <a:pPr marL="0" indent="0" algn="l">
              <a:buNone/>
            </a:pPr>
            <a:r>
              <a:rPr lang="en-GB" sz="1800" b="1" i="1" dirty="0"/>
              <a:t> </a:t>
            </a:r>
            <a:r>
              <a:rPr lang="en-GB" sz="1800" b="1" i="1" dirty="0" smtClean="0"/>
              <a:t>         using namespace </a:t>
            </a:r>
            <a:r>
              <a:rPr lang="en-GB" sz="1800" b="1" i="1" dirty="0" err="1" smtClean="0"/>
              <a:t>std</a:t>
            </a:r>
            <a:r>
              <a:rPr lang="en-GB" sz="1800" b="1" i="1" dirty="0" smtClean="0"/>
              <a:t> ; </a:t>
            </a:r>
          </a:p>
          <a:p>
            <a:pPr marL="0" indent="0" algn="l">
              <a:buNone/>
            </a:pPr>
            <a:r>
              <a:rPr lang="en-GB" sz="1800" b="1" i="1" dirty="0" smtClean="0"/>
              <a:t>          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// Declaring an object of type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basic_string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&lt;char&gt;   </a:t>
            </a:r>
          </a:p>
          <a:p>
            <a:pPr marL="0" indent="0" algn="l">
              <a:buNone/>
            </a:pPr>
            <a:r>
              <a:rPr lang="en-GB" sz="1800" b="1" i="1" dirty="0" smtClean="0"/>
              <a:t>            string s1 ( "</a:t>
            </a:r>
            <a:r>
              <a:rPr lang="en-GB" sz="1800" b="1" i="1" dirty="0" err="1" smtClean="0"/>
              <a:t>Tweedledee</a:t>
            </a:r>
            <a:r>
              <a:rPr lang="en-GB" sz="1800" b="1" i="1" dirty="0" smtClean="0"/>
              <a:t>" ); </a:t>
            </a:r>
          </a:p>
          <a:p>
            <a:pPr marL="0" indent="0" algn="l">
              <a:buNone/>
            </a:pPr>
            <a:r>
              <a:rPr lang="en-GB" sz="1800" b="1" i="1" dirty="0"/>
              <a:t> </a:t>
            </a:r>
            <a:r>
              <a:rPr lang="en-GB" sz="1800" b="1" i="1" dirty="0" smtClean="0"/>
              <a:t>           string s2 ( "</a:t>
            </a:r>
            <a:r>
              <a:rPr lang="en-GB" sz="1800" b="1" i="1" dirty="0" err="1" smtClean="0"/>
              <a:t>Tweedledum</a:t>
            </a:r>
            <a:r>
              <a:rPr lang="en-GB" sz="1800" b="1" i="1" dirty="0" smtClean="0"/>
              <a:t>" ) ; </a:t>
            </a:r>
          </a:p>
          <a:p>
            <a:pPr marL="0" indent="0" algn="l">
              <a:buNone/>
            </a:pPr>
            <a:r>
              <a:rPr lang="en-GB" sz="1800" b="1" i="1" dirty="0" smtClean="0"/>
              <a:t>           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 smtClean="0"/>
              <a:t>&lt;&lt; "Before swapping string s1 and s2 : " &lt;&lt; </a:t>
            </a:r>
            <a:r>
              <a:rPr lang="en-GB" sz="1800" b="1" i="1" dirty="0" err="1" smtClean="0"/>
              <a:t>endl</a:t>
            </a:r>
            <a:r>
              <a:rPr lang="en-GB" sz="1800" b="1" i="1" dirty="0" smtClean="0"/>
              <a:t>; </a:t>
            </a:r>
          </a:p>
          <a:p>
            <a:pPr marL="0" indent="0" algn="l">
              <a:buNone/>
            </a:pPr>
            <a:r>
              <a:rPr lang="en-GB" sz="1800" b="1" i="1" dirty="0" smtClean="0"/>
              <a:t>           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 smtClean="0"/>
              <a:t>&lt;&lt; "The </a:t>
            </a:r>
            <a:r>
              <a:rPr lang="en-GB" sz="1800" b="1" i="1" dirty="0" err="1" smtClean="0"/>
              <a:t>basic_string</a:t>
            </a:r>
            <a:r>
              <a:rPr lang="en-GB" sz="1800" b="1" i="1" dirty="0" smtClean="0"/>
              <a:t> s1 = " &lt;&lt; s1 &lt;&lt; "." &lt;&lt; </a:t>
            </a:r>
            <a:r>
              <a:rPr lang="en-GB" sz="1800" b="1" i="1" dirty="0" err="1" smtClean="0"/>
              <a:t>endl</a:t>
            </a:r>
            <a:r>
              <a:rPr lang="en-GB" sz="1800" b="1" i="1" dirty="0" smtClean="0"/>
              <a:t>;  </a:t>
            </a:r>
          </a:p>
          <a:p>
            <a:pPr marL="0" indent="0" algn="l">
              <a:buNone/>
            </a:pPr>
            <a:r>
              <a:rPr lang="en-GB" sz="1800" b="1" i="1" dirty="0"/>
              <a:t> </a:t>
            </a:r>
            <a:r>
              <a:rPr lang="en-GB" sz="1800" b="1" i="1" dirty="0" smtClean="0"/>
              <a:t>         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 smtClean="0"/>
              <a:t>&lt;&lt; "The </a:t>
            </a:r>
            <a:r>
              <a:rPr lang="en-GB" sz="1800" b="1" i="1" dirty="0" err="1" smtClean="0"/>
              <a:t>basic_string</a:t>
            </a:r>
            <a:r>
              <a:rPr lang="en-GB" sz="1800" b="1" i="1" dirty="0" smtClean="0"/>
              <a:t> s2 = " &lt;&lt; s2 &lt;&lt; "." &lt;&lt; </a:t>
            </a:r>
            <a:r>
              <a:rPr lang="en-GB" sz="1800" b="1" i="1" dirty="0" err="1" smtClean="0"/>
              <a:t>endl</a:t>
            </a:r>
            <a:r>
              <a:rPr lang="en-GB" sz="1800" b="1" i="1" dirty="0" smtClean="0"/>
              <a:t>;   </a:t>
            </a:r>
          </a:p>
          <a:p>
            <a:pPr marL="0" indent="0" algn="l">
              <a:buNone/>
            </a:pPr>
            <a:r>
              <a:rPr lang="en-GB" sz="1800" b="1" i="1" dirty="0" smtClean="0"/>
              <a:t>           swap ( s1 , s2 );  </a:t>
            </a:r>
          </a:p>
          <a:p>
            <a:pPr marL="0" indent="0" algn="l">
              <a:buNone/>
            </a:pPr>
            <a:r>
              <a:rPr lang="en-GB" sz="1800" b="1" i="1" dirty="0"/>
              <a:t> </a:t>
            </a:r>
            <a:r>
              <a:rPr lang="en-GB" sz="1800" b="1" i="1" dirty="0" smtClean="0"/>
              <a:t>         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 smtClean="0"/>
              <a:t>&lt;&lt; "\n After swapping string s1 and s2:" &lt;&lt; </a:t>
            </a:r>
            <a:r>
              <a:rPr lang="en-GB" sz="1800" b="1" i="1" dirty="0" err="1" smtClean="0"/>
              <a:t>endl</a:t>
            </a:r>
            <a:r>
              <a:rPr lang="en-GB" sz="1800" b="1" i="1" dirty="0" smtClean="0"/>
              <a:t>;   </a:t>
            </a:r>
          </a:p>
          <a:p>
            <a:pPr marL="0" indent="0" algn="l">
              <a:buNone/>
            </a:pPr>
            <a:r>
              <a:rPr lang="en-GB" sz="1800" b="1" i="1" dirty="0"/>
              <a:t> </a:t>
            </a:r>
            <a:r>
              <a:rPr lang="en-GB" sz="1800" b="1" i="1" dirty="0" smtClean="0"/>
              <a:t>         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 smtClean="0"/>
              <a:t>&lt;&lt; "The </a:t>
            </a:r>
            <a:r>
              <a:rPr lang="en-GB" sz="1800" b="1" i="1" dirty="0" err="1" smtClean="0"/>
              <a:t>basic_string</a:t>
            </a:r>
            <a:r>
              <a:rPr lang="en-GB" sz="1800" b="1" i="1" dirty="0" smtClean="0"/>
              <a:t> s1 = " &lt;&lt; s1 &lt;&lt; "." &lt;&lt; </a:t>
            </a:r>
            <a:r>
              <a:rPr lang="en-GB" sz="1800" b="1" i="1" dirty="0" err="1" smtClean="0"/>
              <a:t>endl</a:t>
            </a:r>
            <a:r>
              <a:rPr lang="en-GB" sz="1800" b="1" i="1" dirty="0" smtClean="0"/>
              <a:t>;   </a:t>
            </a:r>
          </a:p>
          <a:p>
            <a:pPr marL="0" indent="0" algn="l">
              <a:buNone/>
            </a:pPr>
            <a:r>
              <a:rPr lang="en-GB" sz="1800" b="1" i="1" dirty="0"/>
              <a:t> </a:t>
            </a:r>
            <a:r>
              <a:rPr lang="en-GB" sz="1800" b="1" i="1" dirty="0" smtClean="0"/>
              <a:t>          </a:t>
            </a:r>
            <a:r>
              <a:rPr lang="en-GB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 smtClean="0"/>
              <a:t>&lt;&lt; "The </a:t>
            </a:r>
            <a:r>
              <a:rPr lang="en-GB" sz="1800" b="1" i="1" dirty="0" err="1" smtClean="0"/>
              <a:t>basic_string</a:t>
            </a:r>
            <a:r>
              <a:rPr lang="en-GB" sz="1800" b="1" i="1" dirty="0" smtClean="0"/>
              <a:t> s2 = " &lt;&lt; s2 &lt;&lt; "." &lt;&lt; </a:t>
            </a:r>
            <a:r>
              <a:rPr lang="en-GB" sz="1800" b="1" i="1" dirty="0" err="1" smtClean="0"/>
              <a:t>endl</a:t>
            </a:r>
            <a:r>
              <a:rPr lang="en-GB" sz="1800" b="1" i="1" dirty="0" smtClean="0"/>
              <a:t>;  </a:t>
            </a:r>
          </a:p>
          <a:p>
            <a:pPr marL="0" indent="0" algn="l">
              <a:buNone/>
            </a:pPr>
            <a:r>
              <a:rPr lang="en-GB" sz="1800" b="1" i="1" dirty="0" smtClean="0"/>
              <a:t>}</a:t>
            </a:r>
            <a:endParaRPr lang="en-GB" sz="1800" b="1" i="1" dirty="0"/>
          </a:p>
        </p:txBody>
      </p:sp>
    </p:spTree>
    <p:extLst>
      <p:ext uri="{BB962C8B-B14F-4D97-AF65-F5344CB8AC3E}">
        <p14:creationId xmlns:p14="http://schemas.microsoft.com/office/powerpoint/2010/main" val="42182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0" y="1340768"/>
            <a:ext cx="8323950" cy="511256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strcpy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 : </a:t>
            </a:r>
            <a:r>
              <a:rPr lang="en-US" dirty="0"/>
              <a:t>copy s2 instead of s1.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Example: </a:t>
            </a:r>
          </a:p>
          <a:p>
            <a:pPr marL="0" indent="0" algn="l">
              <a:buNone/>
            </a:pPr>
            <a:r>
              <a:rPr lang="en-US" dirty="0" smtClean="0"/>
              <a:t>char </a:t>
            </a:r>
            <a:r>
              <a:rPr lang="en-US" dirty="0"/>
              <a:t>s1[]="</a:t>
            </a:r>
            <a:r>
              <a:rPr lang="en-US" dirty="0" err="1"/>
              <a:t>abc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 smtClean="0"/>
              <a:t>char s2[]="</a:t>
            </a:r>
            <a:r>
              <a:rPr lang="en-US" dirty="0"/>
              <a:t>xyz";</a:t>
            </a:r>
            <a:br>
              <a:rPr lang="en-US" dirty="0"/>
            </a:br>
            <a:r>
              <a:rPr lang="en-US" dirty="0" err="1" smtClean="0"/>
              <a:t>strcpy</a:t>
            </a:r>
            <a:r>
              <a:rPr lang="en-US" dirty="0" smtClean="0"/>
              <a:t>(s1,s2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output</a:t>
            </a:r>
            <a:r>
              <a:rPr lang="en-US" b="1" dirty="0">
                <a:solidFill>
                  <a:srgbClr val="CC0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xyz</a:t>
            </a:r>
            <a:br>
              <a:rPr lang="en-US" dirty="0"/>
            </a:br>
            <a:r>
              <a:rPr lang="en-US" dirty="0" err="1" smtClean="0"/>
              <a:t>xyz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2850" y="513316"/>
            <a:ext cx="402026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Copy function (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strcpy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ar-E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1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strncpy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(s1,s2,n): </a:t>
            </a:r>
            <a:r>
              <a:rPr lang="en-US" dirty="0"/>
              <a:t>copy the first n characters of s2 into s1.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Example: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/>
              <a:t>char s1[]="</a:t>
            </a:r>
            <a:r>
              <a:rPr lang="en-US" dirty="0" err="1"/>
              <a:t>abcde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s2=[]="xyz";</a:t>
            </a:r>
            <a:br>
              <a:rPr lang="en-US" dirty="0"/>
            </a:br>
            <a:r>
              <a:rPr lang="en-US" dirty="0" err="1"/>
              <a:t>Strncpy</a:t>
            </a:r>
            <a:r>
              <a:rPr lang="en-US" dirty="0"/>
              <a:t>(s1,s2,2);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output</a:t>
            </a:r>
            <a:r>
              <a:rPr lang="en-US" b="1" dirty="0">
                <a:solidFill>
                  <a:srgbClr val="CC0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xycde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xyz</a:t>
            </a:r>
            <a:endParaRPr lang="ar-EG" dirty="0"/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7003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3800" b="1" dirty="0" err="1" smtClean="0">
                <a:solidFill>
                  <a:schemeClr val="accent1">
                    <a:lumMod val="75000"/>
                  </a:schemeClr>
                </a:solidFill>
              </a:rPr>
              <a:t>Cocatenation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</a:rPr>
              <a:t> function (</a:t>
            </a:r>
            <a:r>
              <a:rPr lang="en-US" sz="3800" b="1" dirty="0" err="1" smtClean="0">
                <a:solidFill>
                  <a:schemeClr val="accent1">
                    <a:lumMod val="75000"/>
                  </a:schemeClr>
                </a:solidFill>
              </a:rPr>
              <a:t>strcat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(),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strncat</a:t>
            </a:r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</a:rPr>
              <a:t>())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strcat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(s1,s2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): </a:t>
            </a:r>
            <a:r>
              <a:rPr lang="en-US" dirty="0"/>
              <a:t>insert s2 in the end of s1.</a:t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dirty="0" err="1" smtClean="0"/>
              <a:t>Strlen</a:t>
            </a:r>
            <a:r>
              <a:rPr lang="en-US" dirty="0" smtClean="0"/>
              <a:t>(s1</a:t>
            </a:r>
            <a:r>
              <a:rPr lang="en-US" dirty="0"/>
              <a:t>) will be </a:t>
            </a:r>
            <a:r>
              <a:rPr lang="en-US" dirty="0" err="1"/>
              <a:t>strlen</a:t>
            </a:r>
            <a:r>
              <a:rPr lang="en-US" dirty="0"/>
              <a:t>(s1)+</a:t>
            </a:r>
            <a:r>
              <a:rPr lang="en-US" dirty="0" err="1"/>
              <a:t>strlen</a:t>
            </a:r>
            <a:r>
              <a:rPr lang="en-US" dirty="0"/>
              <a:t>(s2</a:t>
            </a:r>
            <a:r>
              <a:rPr lang="en-US" dirty="0" smtClean="0"/>
              <a:t>).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 smtClean="0">
                <a:solidFill>
                  <a:srgbClr val="CC0000"/>
                </a:solidFill>
              </a:rPr>
              <a:t>Example</a:t>
            </a:r>
            <a:r>
              <a:rPr lang="en-US" b="1" dirty="0">
                <a:solidFill>
                  <a:srgbClr val="CC0000"/>
                </a:solidFill>
              </a:rPr>
              <a:t>:</a:t>
            </a:r>
            <a:r>
              <a:rPr lang="en-US" dirty="0"/>
              <a:t> 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char </a:t>
            </a:r>
            <a:r>
              <a:rPr lang="en-US" dirty="0"/>
              <a:t>s1[]="</a:t>
            </a:r>
            <a:r>
              <a:rPr lang="en-US" dirty="0" err="1"/>
              <a:t>abc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s2=[]="xyz";</a:t>
            </a:r>
            <a:br>
              <a:rPr lang="en-US" dirty="0"/>
            </a:br>
            <a:r>
              <a:rPr lang="en-US" dirty="0" err="1"/>
              <a:t>Strcat</a:t>
            </a:r>
            <a:r>
              <a:rPr lang="en-US" dirty="0"/>
              <a:t>(s1,s2);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C0000"/>
                </a:solidFill>
              </a:rPr>
              <a:t>output</a:t>
            </a:r>
            <a:r>
              <a:rPr lang="en-US" b="1" dirty="0">
                <a:solidFill>
                  <a:srgbClr val="CC0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abcxyz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xyz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3080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    is </a:t>
            </a:r>
            <a:r>
              <a:rPr lang="en-US" dirty="0"/>
              <a:t>a sequence of characters ending with NULL '\0'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B0F0"/>
                </a:solidFill>
              </a:rPr>
              <a:t>char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greeting[6] = </a:t>
            </a:r>
            <a:r>
              <a:rPr lang="en-US" dirty="0">
                <a:solidFill>
                  <a:srgbClr val="CC0000"/>
                </a:solidFill>
              </a:rPr>
              <a:t>{'H', 'e', 'l', 'l', 'o', '\0'};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dirty="0"/>
              <a:t>you follow the rule of array initialization, then you can write the above statement as follows: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00B0F0"/>
                </a:solidFill>
              </a:rPr>
              <a:t>char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greeting[] = </a:t>
            </a:r>
            <a:r>
              <a:rPr lang="en-US" dirty="0">
                <a:solidFill>
                  <a:srgbClr val="CC0000"/>
                </a:solidFill>
              </a:rPr>
              <a:t>"Hello";</a:t>
            </a:r>
          </a:p>
          <a:p>
            <a:pPr marL="0" indent="0" algn="l">
              <a:buNone/>
            </a:pPr>
            <a:r>
              <a:rPr lang="en-US" dirty="0"/>
              <a:t>Following is the memory presentation of above defined string in </a:t>
            </a:r>
            <a:r>
              <a:rPr lang="en-US" dirty="0" smtClean="0"/>
              <a:t>C</a:t>
            </a:r>
            <a:r>
              <a:rPr lang="en-US" dirty="0"/>
              <a:t>++:</a:t>
            </a:r>
          </a:p>
          <a:p>
            <a:pPr marL="0" indent="0" algn="l">
              <a:buNone/>
            </a:pPr>
            <a:r>
              <a:rPr lang="en-US" dirty="0"/>
              <a:t>Actually, you do not place the null character at the end of a string constant. The C++ compiler automatically places the </a:t>
            </a:r>
            <a:r>
              <a:rPr lang="en-US" dirty="0">
                <a:solidFill>
                  <a:srgbClr val="CC0000"/>
                </a:solidFill>
              </a:rPr>
              <a:t>'\0' </a:t>
            </a:r>
            <a:r>
              <a:rPr lang="en-US" dirty="0"/>
              <a:t>at the end of the string when it initializes the array.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238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strncat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(s1,s2,n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):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/>
              <a:t>insert </a:t>
            </a:r>
            <a:r>
              <a:rPr lang="en-US" dirty="0"/>
              <a:t>n characters from s2 in the end of s1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Example: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/>
              <a:t>char s1[]="</a:t>
            </a:r>
            <a:r>
              <a:rPr lang="en-US" dirty="0" err="1"/>
              <a:t>abc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s2=[]="xyz";</a:t>
            </a:r>
            <a:br>
              <a:rPr lang="en-US" dirty="0"/>
            </a:br>
            <a:r>
              <a:rPr lang="en-US" dirty="0" err="1"/>
              <a:t>Strncat</a:t>
            </a:r>
            <a:r>
              <a:rPr lang="en-US" dirty="0"/>
              <a:t>(s1,s2,2);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output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abcxy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xyz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647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496944" cy="5904656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&gt; </a:t>
            </a: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include &lt;string&gt;</a:t>
            </a:r>
          </a:p>
          <a:p>
            <a:pPr marL="0" indent="0" algn="l">
              <a:buNone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dirty="0" err="1"/>
              <a:t>int</a:t>
            </a:r>
            <a:r>
              <a:rPr lang="en-GB" dirty="0"/>
              <a:t> main () {   </a:t>
            </a:r>
            <a:endParaRPr lang="en-GB" dirty="0" smtClean="0"/>
          </a:p>
          <a:p>
            <a:pPr marL="0" indent="0" algn="l">
              <a:buNone/>
            </a:pPr>
            <a:r>
              <a:rPr lang="en-GB" dirty="0" smtClean="0"/>
              <a:t>string </a:t>
            </a:r>
            <a:r>
              <a:rPr lang="en-GB" dirty="0"/>
              <a:t>str1 = "Hello";   string str2 = "World";   string str3;   </a:t>
            </a:r>
            <a:r>
              <a:rPr lang="en-GB" dirty="0" err="1"/>
              <a:t>int</a:t>
            </a:r>
            <a:r>
              <a:rPr lang="en-GB" dirty="0"/>
              <a:t>  </a:t>
            </a:r>
            <a:r>
              <a:rPr lang="en-GB" dirty="0" err="1"/>
              <a:t>len</a:t>
            </a:r>
            <a:r>
              <a:rPr lang="en-GB" dirty="0"/>
              <a:t> ;</a:t>
            </a:r>
          </a:p>
          <a:p>
            <a:pPr marL="0" indent="0" algn="l">
              <a:buNone/>
            </a:pPr>
            <a:r>
              <a:rPr lang="en-GB" dirty="0"/>
              <a:t>   str3 = str1; </a:t>
            </a:r>
            <a:r>
              <a:rPr lang="en-GB" dirty="0" smtClean="0"/>
              <a:t>               // </a:t>
            </a:r>
            <a:r>
              <a:rPr lang="en-GB" dirty="0"/>
              <a:t>copy str1 into str3 </a:t>
            </a: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"str3 : " &lt;&lt; str3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 algn="l">
              <a:buNone/>
            </a:pPr>
            <a:r>
              <a:rPr lang="en-GB" dirty="0" smtClean="0"/>
              <a:t>str3 </a:t>
            </a:r>
            <a:r>
              <a:rPr lang="en-GB" dirty="0"/>
              <a:t>= str1 + str2</a:t>
            </a:r>
            <a:r>
              <a:rPr lang="en-GB" dirty="0" smtClean="0"/>
              <a:t>;    // </a:t>
            </a:r>
            <a:r>
              <a:rPr lang="en-GB" dirty="0"/>
              <a:t>concatenates str1 and </a:t>
            </a:r>
            <a:r>
              <a:rPr lang="en-GB" dirty="0" smtClean="0"/>
              <a:t>str2</a:t>
            </a:r>
          </a:p>
          <a:p>
            <a:pPr marL="0" indent="0" algn="l">
              <a:buNone/>
            </a:pP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"str1 + str2 : " &lt;&lt; str3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 algn="l">
              <a:buNone/>
            </a:pPr>
            <a:r>
              <a:rPr lang="en-GB" dirty="0" err="1" smtClean="0"/>
              <a:t>len</a:t>
            </a:r>
            <a:r>
              <a:rPr lang="en-GB" dirty="0" smtClean="0"/>
              <a:t> </a:t>
            </a:r>
            <a:r>
              <a:rPr lang="en-GB" dirty="0"/>
              <a:t>= str3.size(); </a:t>
            </a:r>
            <a:r>
              <a:rPr lang="en-GB" dirty="0" smtClean="0"/>
              <a:t>  // </a:t>
            </a:r>
            <a:r>
              <a:rPr lang="en-GB" dirty="0"/>
              <a:t>total </a:t>
            </a:r>
            <a:r>
              <a:rPr lang="en-GB" dirty="0" smtClean="0"/>
              <a:t>length </a:t>
            </a:r>
            <a:r>
              <a:rPr lang="en-GB" dirty="0"/>
              <a:t>of str3 after </a:t>
            </a:r>
            <a:r>
              <a:rPr lang="en-GB" dirty="0" smtClean="0"/>
              <a:t>concatenation</a:t>
            </a:r>
            <a:r>
              <a:rPr lang="en-US" dirty="0"/>
              <a:t> </a:t>
            </a:r>
            <a:endParaRPr lang="en-US" dirty="0" smtClean="0"/>
          </a:p>
          <a:p>
            <a:pPr marL="0" indent="0" algn="l">
              <a:buNone/>
            </a:pP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"str3.size() :  " &lt;&lt; </a:t>
            </a:r>
            <a:r>
              <a:rPr lang="en-GB" dirty="0" err="1"/>
              <a:t>len</a:t>
            </a:r>
            <a:r>
              <a:rPr lang="en-GB" dirty="0"/>
              <a:t>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 algn="l">
              <a:buNone/>
            </a:pPr>
            <a:r>
              <a:rPr lang="en-GB" dirty="0"/>
              <a:t>   return 0; }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Out put </a:t>
            </a:r>
            <a:r>
              <a:rPr lang="en-GB" b="1" dirty="0" smtClean="0">
                <a:solidFill>
                  <a:srgbClr val="C00000"/>
                </a:solidFill>
              </a:rPr>
              <a:t>:</a:t>
            </a:r>
            <a:endParaRPr lang="en-GB" b="1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GB" dirty="0"/>
              <a:t>str3 : Hello </a:t>
            </a:r>
            <a:endParaRPr lang="en-GB" dirty="0" smtClean="0"/>
          </a:p>
          <a:p>
            <a:pPr marL="0" indent="0" algn="l">
              <a:buNone/>
            </a:pPr>
            <a:r>
              <a:rPr lang="en-GB" dirty="0" smtClean="0"/>
              <a:t>str1 </a:t>
            </a:r>
            <a:r>
              <a:rPr lang="en-GB" dirty="0"/>
              <a:t>+ str2 : </a:t>
            </a:r>
            <a:r>
              <a:rPr lang="en-GB" dirty="0" err="1"/>
              <a:t>HelloWorld</a:t>
            </a:r>
            <a:r>
              <a:rPr lang="en-GB" dirty="0"/>
              <a:t> </a:t>
            </a:r>
            <a:endParaRPr lang="en-GB" dirty="0" smtClean="0"/>
          </a:p>
          <a:p>
            <a:pPr marL="0" indent="0" algn="l">
              <a:buNone/>
            </a:pPr>
            <a:r>
              <a:rPr lang="en-GB" dirty="0" smtClean="0"/>
              <a:t>str3.size</a:t>
            </a:r>
            <a:r>
              <a:rPr lang="en-GB" dirty="0"/>
              <a:t>() :  10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136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0486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&gt; </a:t>
            </a:r>
            <a:endParaRPr lang="en-GB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include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&lt;string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sz="2000" dirty="0" err="1"/>
              <a:t>int</a:t>
            </a:r>
            <a:r>
              <a:rPr lang="en-GB" sz="2000" dirty="0"/>
              <a:t> main () {   </a:t>
            </a:r>
            <a:endParaRPr lang="en-GB" sz="2000" dirty="0" smtClean="0"/>
          </a:p>
          <a:p>
            <a:pPr marL="0" indent="0" algn="l">
              <a:buNone/>
            </a:pPr>
            <a:r>
              <a:rPr lang="en-GB" sz="2000" dirty="0" smtClean="0"/>
              <a:t>char </a:t>
            </a:r>
            <a:r>
              <a:rPr lang="en-GB" sz="2000" dirty="0"/>
              <a:t>str1[10] = "Hello";   char str2[10] = "World";   char str3[10];   </a:t>
            </a:r>
            <a:r>
              <a:rPr lang="en-GB" sz="2000" dirty="0" err="1"/>
              <a:t>int</a:t>
            </a:r>
            <a:r>
              <a:rPr lang="en-GB" sz="2000" dirty="0"/>
              <a:t>  </a:t>
            </a:r>
            <a:r>
              <a:rPr lang="en-GB" sz="2000" dirty="0" err="1"/>
              <a:t>len</a:t>
            </a:r>
            <a:r>
              <a:rPr lang="en-GB" sz="2000" dirty="0"/>
              <a:t> ;</a:t>
            </a:r>
          </a:p>
          <a:p>
            <a:pPr marL="0" indent="0" algn="l">
              <a:buNone/>
            </a:pPr>
            <a:r>
              <a:rPr lang="en-GB" sz="2000" dirty="0"/>
              <a:t>   </a:t>
            </a:r>
            <a:r>
              <a:rPr lang="en-GB" sz="2000" dirty="0" err="1"/>
              <a:t>strcpy</a:t>
            </a:r>
            <a:r>
              <a:rPr lang="en-GB" sz="2000" dirty="0"/>
              <a:t>( str3, str1); </a:t>
            </a:r>
            <a:r>
              <a:rPr lang="en-GB" sz="2000" dirty="0" smtClean="0"/>
              <a:t>        // </a:t>
            </a:r>
            <a:r>
              <a:rPr lang="en-GB" sz="2000" dirty="0"/>
              <a:t>copy str1 into str3   </a:t>
            </a:r>
            <a:endParaRPr lang="en-GB" sz="2000" dirty="0" smtClean="0"/>
          </a:p>
          <a:p>
            <a:pPr marL="0" indent="0" algn="l">
              <a:buNone/>
            </a:pPr>
            <a:r>
              <a:rPr lang="en-GB" sz="2000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dirty="0"/>
              <a:t>&lt;&lt; "</a:t>
            </a:r>
            <a:r>
              <a:rPr lang="en-GB" sz="2000" dirty="0" err="1"/>
              <a:t>strcpy</a:t>
            </a:r>
            <a:r>
              <a:rPr lang="en-GB" sz="2000" dirty="0"/>
              <a:t>( str3, str1) : " &lt;&lt; str3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 algn="l">
              <a:buNone/>
            </a:pPr>
            <a:r>
              <a:rPr lang="en-GB" sz="2000" dirty="0"/>
              <a:t>  </a:t>
            </a:r>
            <a:r>
              <a:rPr lang="en-GB" sz="2000" dirty="0" err="1"/>
              <a:t>strcat</a:t>
            </a:r>
            <a:r>
              <a:rPr lang="en-GB" sz="2000" dirty="0"/>
              <a:t>( str1, str2);</a:t>
            </a:r>
            <a:r>
              <a:rPr lang="en-GB" sz="2000" dirty="0" smtClean="0"/>
              <a:t>        // </a:t>
            </a:r>
            <a:r>
              <a:rPr lang="en-GB" sz="2000" dirty="0"/>
              <a:t>concatenates str1 and str2 </a:t>
            </a:r>
            <a:endParaRPr lang="en-GB" sz="2000" dirty="0" smtClean="0"/>
          </a:p>
          <a:p>
            <a:pPr marL="0" indent="0" algn="l">
              <a:buNone/>
            </a:pPr>
            <a:r>
              <a:rPr lang="en-GB" sz="2000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dirty="0"/>
              <a:t>&lt;&lt; "</a:t>
            </a:r>
            <a:r>
              <a:rPr lang="en-GB" sz="2000" dirty="0" err="1"/>
              <a:t>strcat</a:t>
            </a:r>
            <a:r>
              <a:rPr lang="en-GB" sz="2000" dirty="0"/>
              <a:t>( str1, str2): " &lt;&lt; str1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 algn="l">
              <a:buNone/>
            </a:pPr>
            <a:r>
              <a:rPr lang="en-GB" sz="2000" dirty="0"/>
              <a:t> </a:t>
            </a:r>
            <a:r>
              <a:rPr lang="en-GB" sz="2000" dirty="0" err="1"/>
              <a:t>len</a:t>
            </a:r>
            <a:r>
              <a:rPr lang="en-GB" sz="2000" dirty="0"/>
              <a:t> = </a:t>
            </a:r>
            <a:r>
              <a:rPr lang="en-GB" sz="2000" dirty="0" err="1"/>
              <a:t>strlen</a:t>
            </a:r>
            <a:r>
              <a:rPr lang="en-GB" sz="2000" dirty="0"/>
              <a:t>(str1);</a:t>
            </a:r>
            <a:r>
              <a:rPr lang="en-GB" sz="2000" dirty="0" smtClean="0"/>
              <a:t>          // </a:t>
            </a:r>
            <a:r>
              <a:rPr lang="en-GB" sz="2000" dirty="0"/>
              <a:t>total </a:t>
            </a:r>
            <a:r>
              <a:rPr lang="en-GB" sz="2000" dirty="0" smtClean="0"/>
              <a:t>length </a:t>
            </a:r>
            <a:r>
              <a:rPr lang="en-GB" sz="2000" dirty="0"/>
              <a:t>of str1 after concatenation </a:t>
            </a:r>
            <a:endParaRPr lang="en-GB" sz="2000" dirty="0" smtClean="0"/>
          </a:p>
          <a:p>
            <a:pPr marL="0" indent="0" algn="l">
              <a:buNone/>
            </a:pPr>
            <a:r>
              <a:rPr lang="en-GB" sz="2000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dirty="0"/>
              <a:t>&lt;&lt; "</a:t>
            </a:r>
            <a:r>
              <a:rPr lang="en-GB" sz="2000" dirty="0" err="1"/>
              <a:t>strlen</a:t>
            </a:r>
            <a:r>
              <a:rPr lang="en-GB" sz="2000" dirty="0"/>
              <a:t>(str1) : " &lt;&lt; </a:t>
            </a:r>
            <a:r>
              <a:rPr lang="en-GB" sz="2000" dirty="0" err="1"/>
              <a:t>len</a:t>
            </a:r>
            <a:r>
              <a:rPr lang="en-GB" sz="2000" dirty="0"/>
              <a:t>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 algn="l">
              <a:buNone/>
            </a:pPr>
            <a:r>
              <a:rPr lang="en-GB" sz="2000" dirty="0"/>
              <a:t>   return 0; }</a:t>
            </a:r>
          </a:p>
          <a:p>
            <a:pPr marL="0" indent="0" algn="l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Out put</a:t>
            </a:r>
            <a:r>
              <a:rPr lang="en-GB" sz="2000" b="1" dirty="0" smtClean="0">
                <a:solidFill>
                  <a:srgbClr val="C00000"/>
                </a:solidFill>
              </a:rPr>
              <a:t>:</a:t>
            </a:r>
            <a:endParaRPr lang="en-GB" sz="2000" b="1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GB" sz="2000" dirty="0" err="1"/>
              <a:t>strcpy</a:t>
            </a:r>
            <a:r>
              <a:rPr lang="en-GB" sz="2000" dirty="0"/>
              <a:t>( str3, str1) : Hello</a:t>
            </a:r>
          </a:p>
          <a:p>
            <a:pPr marL="0" indent="0" algn="l">
              <a:buNone/>
            </a:pPr>
            <a:r>
              <a:rPr lang="en-GB" sz="2000" dirty="0" err="1"/>
              <a:t>strcat</a:t>
            </a:r>
            <a:r>
              <a:rPr lang="en-GB" sz="2000" dirty="0"/>
              <a:t>( str1, str2): </a:t>
            </a:r>
            <a:r>
              <a:rPr lang="en-GB" sz="2000" dirty="0" err="1"/>
              <a:t>HelloWorld</a:t>
            </a:r>
            <a:r>
              <a:rPr lang="en-GB" sz="2000" dirty="0"/>
              <a:t> </a:t>
            </a:r>
            <a:r>
              <a:rPr lang="en-GB" sz="2000" dirty="0" err="1"/>
              <a:t>strlen</a:t>
            </a:r>
            <a:r>
              <a:rPr lang="en-GB" sz="2000" dirty="0"/>
              <a:t>(str1) : 10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9747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 : </a:t>
            </a:r>
            <a:r>
              <a:rPr lang="en-US" dirty="0"/>
              <a:t>write a C++ program to enter a matrix of 2-D string names and search for a name entered by keyboard to end the program when find it: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Solution:</a:t>
            </a:r>
          </a:p>
          <a:p>
            <a:pPr marL="0" indent="0" algn="l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include&lt;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void main</a:t>
            </a:r>
            <a:r>
              <a:rPr lang="en-US" dirty="0" smtClean="0"/>
              <a:t>(){</a:t>
            </a:r>
          </a:p>
          <a:p>
            <a:pPr marL="0" indent="0" algn="l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i=0, t=0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char </a:t>
            </a:r>
            <a:r>
              <a:rPr lang="en-US" dirty="0" err="1"/>
              <a:t>myname</a:t>
            </a:r>
            <a:r>
              <a:rPr lang="en-US" dirty="0"/>
              <a:t> [10];</a:t>
            </a:r>
            <a:br>
              <a:rPr lang="en-US" dirty="0"/>
            </a:br>
            <a:r>
              <a:rPr lang="en-US" dirty="0"/>
              <a:t>char name[5][10]={"</a:t>
            </a:r>
            <a:r>
              <a:rPr lang="en-US" dirty="0" err="1"/>
              <a:t>ali</a:t>
            </a:r>
            <a:r>
              <a:rPr lang="en-US" dirty="0"/>
              <a:t>","</a:t>
            </a:r>
            <a:r>
              <a:rPr lang="en-US" dirty="0" err="1"/>
              <a:t>huda</a:t>
            </a:r>
            <a:r>
              <a:rPr lang="en-US" dirty="0"/>
              <a:t>","</a:t>
            </a:r>
            <a:r>
              <a:rPr lang="en-US" dirty="0" err="1"/>
              <a:t>hadi</a:t>
            </a:r>
            <a:r>
              <a:rPr lang="en-US" dirty="0"/>
              <a:t>","</a:t>
            </a:r>
            <a:r>
              <a:rPr lang="en-US" dirty="0" err="1"/>
              <a:t>deyaa</a:t>
            </a:r>
            <a:r>
              <a:rPr lang="en-US" dirty="0"/>
              <a:t>","</a:t>
            </a:r>
            <a:r>
              <a:rPr lang="en-US" dirty="0" err="1"/>
              <a:t>samy</a:t>
            </a:r>
            <a:r>
              <a:rPr lang="en-US" dirty="0"/>
              <a:t>"}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do</a:t>
            </a:r>
            <a:r>
              <a:rPr lang="en-US" dirty="0" smtClean="0"/>
              <a:t>{</a:t>
            </a:r>
          </a:p>
          <a:p>
            <a:pPr marL="0" indent="0" algn="l">
              <a:buNone/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&lt;&lt;"enter your name"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/>
              <a:t>&gt;&gt;</a:t>
            </a:r>
            <a:r>
              <a:rPr lang="en-US" dirty="0" err="1"/>
              <a:t>myname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for (i=0;i&lt;5;i++)</a:t>
            </a:r>
            <a:br>
              <a:rPr lang="en-US" dirty="0"/>
            </a:br>
            <a:r>
              <a:rPr lang="en-US" dirty="0" smtClean="0"/>
              <a:t>{</a:t>
            </a:r>
          </a:p>
          <a:p>
            <a:pPr marL="0" indent="0" algn="l">
              <a:buNone/>
            </a:pPr>
            <a:r>
              <a:rPr lang="en-US" dirty="0" smtClean="0"/>
              <a:t>if(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myname</a:t>
            </a:r>
            <a:r>
              <a:rPr lang="en-US" dirty="0"/>
              <a:t>, name[i])==0)</a:t>
            </a:r>
            <a:br>
              <a:rPr lang="en-US" dirty="0"/>
            </a:br>
            <a:r>
              <a:rPr lang="en-US" dirty="0"/>
              <a:t>t=1</a:t>
            </a:r>
            <a:r>
              <a:rPr lang="en-US" dirty="0" smtClean="0"/>
              <a:t>;</a:t>
            </a:r>
          </a:p>
          <a:p>
            <a:pPr marL="0" indent="0" algn="l">
              <a:buNone/>
            </a:pPr>
            <a:r>
              <a:rPr lang="en-US" dirty="0" smtClean="0"/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while(t</a:t>
            </a:r>
            <a:r>
              <a:rPr lang="en-US" dirty="0"/>
              <a:t>==0</a:t>
            </a:r>
            <a:r>
              <a:rPr lang="en-US" dirty="0" smtClean="0"/>
              <a:t>)</a:t>
            </a:r>
          </a:p>
          <a:p>
            <a:pPr marL="0" indent="0" algn="l">
              <a:buNone/>
            </a:pP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</a:t>
            </a:r>
            <a:r>
              <a:rPr lang="en-GB" dirty="0" smtClean="0"/>
              <a:t>" </a:t>
            </a:r>
            <a:r>
              <a:rPr lang="en-GB" dirty="0" err="1" smtClean="0"/>
              <a:t>Welome</a:t>
            </a:r>
            <a:r>
              <a:rPr lang="en-GB" dirty="0" smtClean="0"/>
              <a:t> </a:t>
            </a:r>
            <a:r>
              <a:rPr lang="en-GB" dirty="0"/>
              <a:t>" </a:t>
            </a:r>
            <a:r>
              <a:rPr lang="en-GB" dirty="0" smtClean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dirty="0"/>
              <a:t>}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15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err="1" smtClean="0">
                <a:solidFill>
                  <a:srgbClr val="CC0000"/>
                </a:solidFill>
              </a:rPr>
              <a:t>Quizz</a:t>
            </a:r>
            <a:r>
              <a:rPr lang="en-US" sz="8000" b="1" dirty="0" smtClean="0">
                <a:solidFill>
                  <a:srgbClr val="CC0000"/>
                </a:solidFill>
              </a:rPr>
              <a:t> </a:t>
            </a:r>
            <a:endParaRPr lang="ar-EG" sz="8000" b="1" dirty="0">
              <a:solidFill>
                <a:srgbClr val="CC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l" rtl="0" fontAlgn="t" latinLnBrk="1">
              <a:buNone/>
            </a:pPr>
            <a:r>
              <a:rPr lang="en-US" b="1" dirty="0"/>
              <a:t> #include &lt;</a:t>
            </a:r>
            <a:r>
              <a:rPr lang="en-US" b="1" dirty="0" err="1"/>
              <a:t>iostream</a:t>
            </a:r>
            <a:r>
              <a:rPr lang="en-US" b="1" dirty="0"/>
              <a:t>&gt;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#include &lt;string&gt;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using namespace </a:t>
            </a:r>
            <a:r>
              <a:rPr lang="en-US" b="1" dirty="0" err="1"/>
              <a:t>std</a:t>
            </a:r>
            <a:r>
              <a:rPr lang="en-US" b="1" dirty="0"/>
              <a:t>;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</a:t>
            </a:r>
            <a:r>
              <a:rPr lang="en-US" b="1" dirty="0" err="1"/>
              <a:t>int</a:t>
            </a:r>
            <a:r>
              <a:rPr lang="en-US" b="1" dirty="0"/>
              <a:t> main ()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{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    string </a:t>
            </a:r>
            <a:r>
              <a:rPr lang="en-US" b="1" dirty="0" err="1"/>
              <a:t>str</a:t>
            </a:r>
            <a:r>
              <a:rPr lang="en-US" b="1" dirty="0"/>
              <a:t> ("Microsoft");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    for (</a:t>
            </a:r>
            <a:r>
              <a:rPr lang="en-US" b="1" dirty="0" err="1"/>
              <a:t>size_t</a:t>
            </a:r>
            <a:r>
              <a:rPr lang="en-US" b="1" dirty="0"/>
              <a:t> i = 0; i &lt; </a:t>
            </a:r>
            <a:r>
              <a:rPr lang="en-US" b="1" dirty="0" err="1"/>
              <a:t>str.length</a:t>
            </a:r>
            <a:r>
              <a:rPr lang="en-US" b="1" dirty="0"/>
              <a:t>();)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    {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        </a:t>
            </a:r>
            <a:r>
              <a:rPr lang="en-US" b="1" dirty="0" err="1"/>
              <a:t>cout</a:t>
            </a:r>
            <a:r>
              <a:rPr lang="en-US" b="1" dirty="0"/>
              <a:t> &lt;&lt; str.at(i-1);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    }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    return 0;</a:t>
            </a:r>
          </a:p>
          <a:p>
            <a:pPr marL="0" lvl="0" indent="0" algn="l" rtl="0" fontAlgn="t" latinLnBrk="1">
              <a:buNone/>
            </a:pPr>
            <a:r>
              <a:rPr lang="en-US" b="1" dirty="0"/>
              <a:t>    }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 smtClean="0"/>
              <a:t>a) M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b) Microsoft</a:t>
            </a:r>
            <a:br>
              <a:rPr lang="en-US" b="1" dirty="0"/>
            </a:br>
            <a:r>
              <a:rPr lang="en-US" b="1" dirty="0"/>
              <a:t>c) Micro</a:t>
            </a:r>
            <a:br>
              <a:rPr lang="en-US" b="1" dirty="0"/>
            </a:br>
            <a:r>
              <a:rPr lang="en-US" b="1" dirty="0" smtClean="0"/>
              <a:t>d</a:t>
            </a:r>
            <a:r>
              <a:rPr lang="en-US" b="1" dirty="0"/>
              <a:t>) runtime </a:t>
            </a:r>
            <a:r>
              <a:rPr lang="en-US" b="1" dirty="0" smtClean="0"/>
              <a:t>error</a:t>
            </a:r>
          </a:p>
          <a:p>
            <a:pPr marL="0" indent="0" algn="l">
              <a:buNone/>
            </a:pPr>
            <a:endParaRPr lang="en-US" b="1" dirty="0" smtClean="0"/>
          </a:p>
          <a:p>
            <a:pPr marL="0" indent="0" algn="l">
              <a:buNone/>
            </a:pPr>
            <a:endParaRPr lang="ar-EG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805264"/>
            <a:ext cx="6768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Answer :</a:t>
            </a:r>
          </a:p>
        </p:txBody>
      </p:sp>
    </p:spTree>
    <p:extLst>
      <p:ext uri="{BB962C8B-B14F-4D97-AF65-F5344CB8AC3E}">
        <p14:creationId xmlns:p14="http://schemas.microsoft.com/office/powerpoint/2010/main" val="36506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</a:rPr>
              <a:t>What is the out put ?</a:t>
            </a:r>
            <a:endParaRPr lang="ar-EG" b="1" dirty="0">
              <a:solidFill>
                <a:srgbClr val="CC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4639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 fontScale="47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#include &lt;</a:t>
            </a:r>
            <a:r>
              <a:rPr lang="en-US" b="1" dirty="0" err="1" smtClean="0"/>
              <a:t>iostream</a:t>
            </a:r>
            <a:r>
              <a:rPr lang="en-US" b="1" dirty="0" smtClean="0"/>
              <a:t>&gt;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#include &lt;</a:t>
            </a:r>
            <a:r>
              <a:rPr lang="en-US" b="1" dirty="0" err="1" smtClean="0"/>
              <a:t>cstring</a:t>
            </a:r>
            <a:r>
              <a:rPr lang="en-US" b="1" dirty="0" smtClean="0"/>
              <a:t>&gt;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using namespace </a:t>
            </a:r>
            <a:r>
              <a:rPr lang="en-US" b="1" dirty="0" err="1" smtClean="0"/>
              <a:t>std</a:t>
            </a:r>
            <a:r>
              <a:rPr lang="en-US" b="1" dirty="0" smtClean="0"/>
              <a:t>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int</a:t>
            </a:r>
            <a:r>
              <a:rPr lang="en-US" b="1" dirty="0" smtClean="0"/>
              <a:t> main ()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{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char str1[10] = "Hello";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char str2[10] = "World";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char str3[10];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int</a:t>
            </a:r>
            <a:r>
              <a:rPr lang="en-US" b="1" dirty="0" smtClean="0"/>
              <a:t>  </a:t>
            </a:r>
            <a:r>
              <a:rPr lang="en-US" b="1" dirty="0" err="1" smtClean="0"/>
              <a:t>len</a:t>
            </a:r>
            <a:r>
              <a:rPr lang="en-US" b="1" dirty="0" smtClean="0"/>
              <a:t> 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strcpy</a:t>
            </a:r>
            <a:r>
              <a:rPr lang="en-US" b="1" dirty="0" smtClean="0"/>
              <a:t>( str3, str1);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strcat</a:t>
            </a:r>
            <a:r>
              <a:rPr lang="en-US" b="1" dirty="0" smtClean="0"/>
              <a:t>( str1, str2)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len</a:t>
            </a:r>
            <a:r>
              <a:rPr lang="en-US" b="1" dirty="0" smtClean="0"/>
              <a:t> = </a:t>
            </a:r>
            <a:r>
              <a:rPr lang="en-US" b="1" dirty="0" err="1" smtClean="0"/>
              <a:t>strlen</a:t>
            </a:r>
            <a:r>
              <a:rPr lang="en-US" b="1" dirty="0" smtClean="0"/>
              <a:t>(str1);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cout</a:t>
            </a:r>
            <a:r>
              <a:rPr lang="en-US" b="1" dirty="0" smtClean="0"/>
              <a:t> &lt;&lt; </a:t>
            </a:r>
            <a:r>
              <a:rPr lang="en-US" b="1" dirty="0" err="1" smtClean="0"/>
              <a:t>len</a:t>
            </a:r>
            <a:r>
              <a:rPr lang="en-US" b="1" dirty="0" smtClean="0"/>
              <a:t>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    return 0;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 smtClean="0"/>
              <a:t>    }</a:t>
            </a:r>
          </a:p>
          <a:p>
            <a:pPr marL="0" indent="0" algn="l">
              <a:buFont typeface="Arial" pitchFamily="34" charset="0"/>
              <a:buNone/>
            </a:pPr>
            <a:r>
              <a:rPr lang="en-US" b="1" dirty="0" smtClean="0"/>
              <a:t>a) 5</a:t>
            </a:r>
            <a:br>
              <a:rPr lang="en-US" b="1" dirty="0" smtClean="0"/>
            </a:br>
            <a:r>
              <a:rPr lang="en-US" b="1" dirty="0" smtClean="0"/>
              <a:t>b) 55</a:t>
            </a:r>
            <a:br>
              <a:rPr lang="en-US" b="1" dirty="0" smtClean="0"/>
            </a:br>
            <a:r>
              <a:rPr lang="en-US" b="1" dirty="0" smtClean="0"/>
              <a:t>c) 11</a:t>
            </a:r>
            <a:br>
              <a:rPr lang="en-US" b="1" dirty="0" smtClean="0"/>
            </a:br>
            <a:r>
              <a:rPr lang="en-US" b="1" dirty="0" smtClean="0"/>
              <a:t>d) 10</a:t>
            </a:r>
            <a:endParaRPr lang="ar-EG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3733" y="6037268"/>
            <a:ext cx="104067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CC0000"/>
                </a:solidFill>
              </a:rPr>
              <a:t>Out put :</a:t>
            </a:r>
            <a:endParaRPr lang="ar-EG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0000"/>
                </a:solidFill>
              </a:rPr>
              <a:t>What is the out put 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l" rtl="0" fontAlgn="t" latinLnBrk="1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#include &lt;string&gt;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{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string </a:t>
            </a:r>
            <a:r>
              <a:rPr lang="en-US" dirty="0" err="1"/>
              <a:t>str</a:t>
            </a:r>
            <a:r>
              <a:rPr lang="en-US" dirty="0"/>
              <a:t> ("Ubuntu");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str.capacity</a:t>
            </a:r>
            <a:r>
              <a:rPr lang="en-US" dirty="0"/>
              <a:t>();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str.max_size</a:t>
            </a:r>
            <a:r>
              <a:rPr lang="en-US" dirty="0"/>
              <a:t>();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return 0;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}</a:t>
            </a:r>
          </a:p>
          <a:p>
            <a:pPr marL="0" indent="0" algn="l">
              <a:buNone/>
            </a:pPr>
            <a:r>
              <a:rPr lang="en-US" dirty="0" smtClean="0"/>
              <a:t>a) 61073741820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smtClean="0"/>
              <a:t>51073741820</a:t>
            </a:r>
          </a:p>
          <a:p>
            <a:pPr marL="0" indent="0" algn="l">
              <a:buNone/>
            </a:pPr>
            <a:r>
              <a:rPr lang="en-US" dirty="0" smtClean="0"/>
              <a:t>c</a:t>
            </a:r>
            <a:r>
              <a:rPr lang="en-US" dirty="0"/>
              <a:t>) 6 and max size depends on compiler</a:t>
            </a:r>
            <a:br>
              <a:rPr lang="en-US" dirty="0"/>
            </a:br>
            <a:r>
              <a:rPr lang="en-US" dirty="0"/>
              <a:t>d) none of the mentioned</a:t>
            </a:r>
            <a:br>
              <a:rPr lang="en-US" dirty="0"/>
            </a:br>
            <a:endParaRPr lang="ar-EG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989930"/>
            <a:ext cx="6768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Answer :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C00000"/>
                </a:solidFill>
              </a:rPr>
              <a:t>   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64949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String declaration: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  before </a:t>
            </a:r>
            <a:r>
              <a:rPr lang="en-US" dirty="0"/>
              <a:t>declaring a string we need to call the string header library as following: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 #</a:t>
            </a:r>
            <a:r>
              <a:rPr lang="en-US" dirty="0">
                <a:solidFill>
                  <a:srgbClr val="FF0000"/>
                </a:solidFill>
              </a:rPr>
              <a:t>include&lt;string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  char a[4]="</a:t>
            </a:r>
            <a:r>
              <a:rPr lang="en-US" dirty="0" err="1" smtClean="0"/>
              <a:t>abc</a:t>
            </a:r>
            <a:r>
              <a:rPr lang="en-US" dirty="0" smtClean="0"/>
              <a:t>";    </a:t>
            </a:r>
            <a:r>
              <a:rPr lang="en-US" dirty="0" smtClean="0">
                <a:solidFill>
                  <a:srgbClr val="00B050"/>
                </a:solidFill>
              </a:rPr>
              <a:t>// == char a[4]={'</a:t>
            </a:r>
            <a:r>
              <a:rPr lang="en-US" dirty="0" err="1" smtClean="0">
                <a:solidFill>
                  <a:srgbClr val="00B050"/>
                </a:solidFill>
              </a:rPr>
              <a:t>a','b','c</a:t>
            </a:r>
            <a:r>
              <a:rPr lang="en-US" dirty="0" smtClean="0">
                <a:solidFill>
                  <a:srgbClr val="00B050"/>
                </a:solidFill>
              </a:rPr>
              <a:t>','\0'};</a:t>
            </a:r>
          </a:p>
          <a:p>
            <a:pPr marL="0" indent="0" algn="l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r>
              <a:rPr lang="en-US" dirty="0"/>
              <a:t> x (“</a:t>
            </a:r>
            <a:r>
              <a:rPr lang="en-US" dirty="0" err="1"/>
              <a:t>highschool</a:t>
            </a:r>
            <a:r>
              <a:rPr lang="en-US" dirty="0"/>
              <a:t>”)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r>
              <a:rPr lang="en-US" dirty="0"/>
              <a:t> x = “</a:t>
            </a:r>
            <a:r>
              <a:rPr lang="en-US" dirty="0" err="1"/>
              <a:t>highschool</a:t>
            </a:r>
            <a:r>
              <a:rPr lang="en-US" dirty="0"/>
              <a:t>”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r>
              <a:rPr lang="en-US" dirty="0"/>
              <a:t> x ; x = “</a:t>
            </a:r>
            <a:r>
              <a:rPr lang="en-US" dirty="0" err="1"/>
              <a:t>highschool</a:t>
            </a:r>
            <a:r>
              <a:rPr lang="en-US" dirty="0"/>
              <a:t>”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endParaRPr lang="ar-E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4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Operations on strings </a:t>
            </a:r>
            <a:endParaRPr 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539657"/>
              </p:ext>
            </p:extLst>
          </p:nvPr>
        </p:nvGraphicFramePr>
        <p:xfrm>
          <a:off x="457200" y="1600200"/>
          <a:ext cx="8229600" cy="3744208"/>
        </p:xfrm>
        <a:graphic>
          <a:graphicData uri="http://schemas.openxmlformats.org/drawingml/2006/table">
            <a:tbl>
              <a:tblPr rtl="1" firstRow="1" bandRow="1">
                <a:tableStyleId>{5FD0F851-EC5A-4D38-B0AD-8093EC10F338}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Operator 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Assignment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Joining</a:t>
                      </a:r>
                      <a:r>
                        <a:rPr lang="en-US" b="1" baseline="0" dirty="0" smtClean="0"/>
                        <a:t> two or more strings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+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Concatenation and assignment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EG" b="1" dirty="0" smtClean="0"/>
                        <a:t> </a:t>
                      </a:r>
                      <a:r>
                        <a:rPr lang="en-US" b="1" dirty="0" smtClean="0"/>
                        <a:t>   +=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Equality</a:t>
                      </a:r>
                      <a:endParaRPr lang="ar-EG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==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648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Not equal to</a:t>
                      </a:r>
                      <a:endParaRPr lang="ar-EG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!=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Less than , greater than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&lt; , &gt;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Less than or equal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&lt;=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Greater than or equal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&gt;=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subscription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   []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String Input: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/>
              <a:t>We </a:t>
            </a:r>
            <a:r>
              <a:rPr lang="en-US" dirty="0"/>
              <a:t>can use the (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/>
              <a:t>) to input string as any other data types: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&gt;&gt;</a:t>
            </a:r>
            <a:r>
              <a:rPr lang="en-US" dirty="0"/>
              <a:t>s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&gt;&gt;</a:t>
            </a:r>
            <a:r>
              <a:rPr lang="en-US" dirty="0"/>
              <a:t>s[i</a:t>
            </a:r>
            <a:r>
              <a:rPr lang="en-US" dirty="0" smtClean="0"/>
              <a:t>] 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include&lt;string&gt;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/>
              <a:t>Main(){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char</a:t>
            </a:r>
            <a:r>
              <a:rPr lang="en-US" dirty="0"/>
              <a:t> word[80</a:t>
            </a:r>
            <a:r>
              <a:rPr lang="en-US" dirty="0" smtClean="0"/>
              <a:t>] 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Do{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&gt;&gt;</a:t>
            </a:r>
            <a:r>
              <a:rPr lang="en-US" dirty="0" smtClean="0"/>
              <a:t>word 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smtClean="0"/>
              <a:t> "\t“ 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smtClean="0"/>
              <a:t> word 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smtClean="0"/>
              <a:t> </a:t>
            </a:r>
            <a:r>
              <a:rPr lang="en-US" dirty="0" err="1" smtClean="0"/>
              <a:t>endl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 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while (word</a:t>
            </a:r>
            <a:r>
              <a:rPr lang="en-US" dirty="0" smtClean="0">
                <a:solidFill>
                  <a:srgbClr val="FF0000"/>
                </a:solidFill>
              </a:rPr>
              <a:t>!=</a:t>
            </a:r>
            <a:r>
              <a:rPr lang="en-US" dirty="0"/>
              <a:t>0</a:t>
            </a:r>
            <a:r>
              <a:rPr lang="en-US" dirty="0" smtClean="0"/>
              <a:t>)}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769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9217024" cy="68580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Example</a:t>
            </a:r>
            <a:r>
              <a:rPr lang="en-US" dirty="0">
                <a:solidFill>
                  <a:srgbClr val="CC0000"/>
                </a:solidFill>
              </a:rPr>
              <a:t>: </a:t>
            </a:r>
            <a:endParaRPr lang="en-US" dirty="0" smtClean="0">
              <a:solidFill>
                <a:srgbClr val="CC000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a </a:t>
            </a:r>
            <a:r>
              <a:rPr lang="en-US" dirty="0"/>
              <a:t>program to read a string and print its elements:</a:t>
            </a:r>
            <a:br>
              <a:rPr lang="en-US" dirty="0"/>
            </a:b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include &lt;string&gt;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 algn="l">
              <a:buNone/>
            </a:pPr>
            <a:r>
              <a:rPr lang="en-US" dirty="0" smtClean="0"/>
              <a:t>{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char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s</a:t>
            </a:r>
            <a:r>
              <a:rPr lang="en-US" dirty="0" smtClean="0"/>
              <a:t>[]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"ABCDEF” 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i=0;i&lt;7;i++)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"s["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i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smtClean="0"/>
              <a:t>"]=” 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/>
              <a:t>s[i]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</a:p>
          <a:p>
            <a:pPr marL="0" indent="0" algn="l">
              <a:buNone/>
            </a:pPr>
            <a:r>
              <a:rPr lang="en-US" dirty="0" smtClean="0"/>
              <a:t>}</a:t>
            </a:r>
          </a:p>
          <a:p>
            <a:pPr marL="0" indent="0" algn="l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Output : </a:t>
            </a:r>
            <a:r>
              <a:rPr lang="en-US" dirty="0" smtClean="0"/>
              <a:t>s[0</a:t>
            </a:r>
            <a:r>
              <a:rPr lang="en-US" dirty="0"/>
              <a:t>]=</a:t>
            </a:r>
            <a:r>
              <a:rPr lang="en-US" dirty="0" smtClean="0"/>
              <a:t>'A'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s[1</a:t>
            </a:r>
            <a:r>
              <a:rPr lang="en-US" dirty="0"/>
              <a:t>]=</a:t>
            </a:r>
            <a:r>
              <a:rPr lang="en-US" dirty="0" smtClean="0"/>
              <a:t>'B'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s[2</a:t>
            </a:r>
            <a:r>
              <a:rPr lang="en-US" dirty="0"/>
              <a:t>]=</a:t>
            </a:r>
            <a:r>
              <a:rPr lang="en-US" dirty="0" smtClean="0"/>
              <a:t>'C'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and </a:t>
            </a:r>
            <a:r>
              <a:rPr lang="en-US" dirty="0"/>
              <a:t>so on</a:t>
            </a:r>
            <a:r>
              <a:rPr lang="en-US" dirty="0" smtClean="0"/>
              <a:t>.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3404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String functions </a:t>
            </a:r>
            <a:endParaRPr 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Most common :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1- length 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2- Copy</a:t>
            </a:r>
          </a:p>
          <a:p>
            <a:pPr marL="0" indent="0" algn="l">
              <a:buNone/>
            </a:pPr>
            <a:r>
              <a:rPr lang="en-US" sz="2800" dirty="0" smtClean="0"/>
              <a:t>        3- Concatenation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4- Compare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5- Assignment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4192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Assign())</a:t>
            </a:r>
            <a:r>
              <a:rPr lang="ar-EG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Assignment</a:t>
            </a:r>
            <a:endParaRPr 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marL="0" indent="0" algn="l">
              <a:buNone/>
            </a:pPr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 algn="l">
              <a:buNone/>
            </a:pPr>
            <a:r>
              <a:rPr lang="en-US" dirty="0"/>
              <a:t>  {</a:t>
            </a:r>
          </a:p>
          <a:p>
            <a:pPr marL="0" indent="0" algn="l">
              <a:buNone/>
            </a:pPr>
            <a:r>
              <a:rPr lang="en-US" dirty="0"/>
              <a:t>      string s1 ("c plus </a:t>
            </a:r>
            <a:r>
              <a:rPr lang="en-US" dirty="0" err="1"/>
              <a:t>plus</a:t>
            </a:r>
            <a:r>
              <a:rPr lang="en-US" dirty="0"/>
              <a:t> ")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string s2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s2.assign (s1 , 0 , 6)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/>
              <a:t>&lt;&lt; s2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return 0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C0000"/>
                </a:solidFill>
              </a:rPr>
              <a:t>Out put : </a:t>
            </a:r>
            <a:r>
              <a:rPr lang="en-US" dirty="0" smtClean="0"/>
              <a:t>c plus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945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Length function (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strlen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)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712968" cy="5445224"/>
          </a:xfrm>
        </p:spPr>
        <p:txBody>
          <a:bodyPr>
            <a:normAutofit/>
          </a:bodyPr>
          <a:lstStyle/>
          <a:p>
            <a:pPr algn="l"/>
            <a:endParaRPr lang="en-GB" sz="160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strlen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GB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str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)  </a:t>
            </a:r>
            <a:r>
              <a:rPr lang="en-US" sz="2000" b="1" i="1" dirty="0" smtClean="0">
                <a:solidFill>
                  <a:schemeClr val="tx1"/>
                </a:solidFill>
              </a:rPr>
              <a:t>used to find the length of string</a:t>
            </a:r>
            <a:r>
              <a:rPr lang="en-GB" sz="2000" b="1" i="1" dirty="0" smtClean="0">
                <a:solidFill>
                  <a:schemeClr val="tx1"/>
                </a:solidFill>
              </a:rPr>
              <a:t>, i.e., the number of characters  excluding  the null terminator.</a:t>
            </a:r>
            <a:r>
              <a:rPr lang="ar-EG" sz="2000" b="1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2000" b="1" i="1" dirty="0" smtClean="0">
              <a:solidFill>
                <a:schemeClr val="tx1"/>
              </a:solidFill>
            </a:endParaRPr>
          </a:p>
          <a:p>
            <a:pPr algn="l"/>
            <a:endParaRPr lang="ar-EG" sz="20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CC0000"/>
                </a:solidFill>
              </a:rPr>
              <a:t>Ex.: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strlen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("ABC")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 </a:t>
            </a:r>
          </a:p>
          <a:p>
            <a:pPr algn="l"/>
            <a:r>
              <a:rPr lang="en-US" sz="2000" b="1" dirty="0" smtClean="0">
                <a:solidFill>
                  <a:srgbClr val="CC0000"/>
                </a:solidFill>
              </a:rPr>
              <a:t>output :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</a:t>
            </a:r>
            <a:r>
              <a:rPr lang="en-US" sz="2000" b="1" dirty="0" smtClean="0">
                <a:solidFill>
                  <a:srgbClr val="CC0000"/>
                </a:solidFill>
              </a:rPr>
              <a:t>(integer number)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000" b="1" dirty="0" smtClean="0">
                <a:solidFill>
                  <a:srgbClr val="CC0000"/>
                </a:solidFill>
              </a:rPr>
              <a:t>Ex</a:t>
            </a:r>
            <a:r>
              <a:rPr lang="en-US" sz="2000" b="1" dirty="0">
                <a:solidFill>
                  <a:srgbClr val="CC0000"/>
                </a:solidFill>
              </a:rPr>
              <a:t>.: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length;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char a[]="XYZW";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length=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strlen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(a);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>
                <a:solidFill>
                  <a:srgbClr val="CC0000"/>
                </a:solidFill>
              </a:rPr>
              <a:t>output: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endParaRPr lang="ar-EG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GB" sz="2000" b="1" i="1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5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1495</Words>
  <Application>Microsoft Office PowerPoint</Application>
  <PresentationFormat>On-screen Show (4:3)</PresentationFormat>
  <Paragraphs>307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Operations on strings </vt:lpstr>
      <vt:lpstr>PowerPoint Presentation</vt:lpstr>
      <vt:lpstr>PowerPoint Presentation</vt:lpstr>
      <vt:lpstr>String functions </vt:lpstr>
      <vt:lpstr>Assign())) Assignment</vt:lpstr>
      <vt:lpstr>Length function ( strlen )   </vt:lpstr>
      <vt:lpstr>PowerPoint Presentation</vt:lpstr>
      <vt:lpstr>PowerPoint Presentation</vt:lpstr>
      <vt:lpstr>Strcmp ( compare function)</vt:lpstr>
      <vt:lpstr>PowerPoint Presentation</vt:lpstr>
      <vt:lpstr>PowerPoint Presentation</vt:lpstr>
      <vt:lpstr>Swap function (strswp)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Quizz </vt:lpstr>
      <vt:lpstr>What is the out put ?</vt:lpstr>
      <vt:lpstr>What is the out put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is a sequence of characters ending with NULL '\0' Ex.: "ABC"       "A\23"              "WK\k" Ex.: cout&lt;&lt;"\n input the value of z"; String declaration: before declaring a string we need to call the string header library as following: #include&lt;string.h&gt; char c[5]; char a[4]="abc";      == char a[4]={'a','b','c','\0'}; Example: a program to read a string and print its elements: #include&lt;iostream.h&gt; #include&lt;string.h&gt; Main(){ char s[]="ABCDEF"; for (int i=0;i&lt;7;i++) cout&lt;&lt;"s["&lt;&lt;i&lt;&lt;"]="&lt;&lt;s[i]&lt;&lt;endl;} output: s[0]='A' s[1]='B' s[2]='C' and so on. String Input: We can use the (cin) to input string as any other data types: cin&gt;&gt;s; cin&gt;&gt;s[i]; Example: #include&lt;iostream.h&gt; #include&lt;string.h&gt; Main(){ char word[80]; Do{cin&gt;&gt;word; Cout&lt;&lt;"\t"&lt;&lt;word&lt;&lt;endl;} while (word!=null)} Ø¢Â  Ø¢Â  String functions: strlen(): used to find the length of the string Ex.: strlen("ABC")Ã¯Æ’Â¨ output : 3 (integer number). Ex.: int length; char a[]="XYZW"; length=strlen(a); output: 3. strchr(), strrchar(),strstr(): strchr(): used to return the pointer to the first appearance of a specific character in a specific string. strrchr():used to return the pointer to the last appearance of a specific character in a specific string. strstr():used to return the pointer to the first appearance of a specific sub-string in a total string. Example: what is the output of the following program: #include&lt;iostream.h&gt; #include&lt;string.h&gt; Main(){char s[]="AL-Furat is a long river"; Char *p=strchar(s,' '); cout&lt;&lt;p-s&lt;&lt;endl; p=strchr(s,'s'); cout&lt;&lt;p-s&lt;&lt;endl; p=strrchr(s,'s'); cout&lt;&lt;p-s&lt;&lt;endl; p=strstr(s,"is"); cout&lt;&lt;p-s&lt;&lt;endl; p=strstr(s,"isi"); if (p==null) cout&lt;&lt;"NULL\n";} output: 9 11 11 10 NULL strcpy(),strncpy(): strcpy(s1,s2): copy s2 instead of s1. Example: char s1[]="abc"; Char s2=[]="xyz"; Strcpy(s1,s2); cout&lt;&lt;s1&lt;&lt;endl; cout&lt;&lt;s2&lt;&lt;endl; output: xyz xyz strncpy(s1,s2,n): copy the first n characters of s2 into s1. Example: char s1[]="abcde"; Char s2=[]="xyz"; Strncpy(s1,s2,2); cout&lt;&lt;s1&lt;&lt;endl; cout&lt;&lt;s2&lt;&lt;endl; output: xycde xyz strcat(),strncat(): strcat(s1,s2): insert s2 in the end of s1. St</dc:title>
  <dc:creator>hpag</dc:creator>
  <cp:lastModifiedBy>shady.elmashad@feng.bu.edu.eg</cp:lastModifiedBy>
  <cp:revision>39</cp:revision>
  <dcterms:created xsi:type="dcterms:W3CDTF">2016-04-09T20:52:25Z</dcterms:created>
  <dcterms:modified xsi:type="dcterms:W3CDTF">2016-04-14T17:36:20Z</dcterms:modified>
</cp:coreProperties>
</file>